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8"/>
  </p:notesMasterIdLst>
  <p:handoutMasterIdLst>
    <p:handoutMasterId r:id="rId49"/>
  </p:handoutMasterIdLst>
  <p:sldIdLst>
    <p:sldId id="284" r:id="rId2"/>
    <p:sldId id="1206" r:id="rId3"/>
    <p:sldId id="1208" r:id="rId4"/>
    <p:sldId id="1237" r:id="rId5"/>
    <p:sldId id="1240" r:id="rId6"/>
    <p:sldId id="1211" r:id="rId7"/>
    <p:sldId id="1212" r:id="rId8"/>
    <p:sldId id="1213" r:id="rId9"/>
    <p:sldId id="1214" r:id="rId10"/>
    <p:sldId id="1215" r:id="rId11"/>
    <p:sldId id="1216" r:id="rId12"/>
    <p:sldId id="1217" r:id="rId13"/>
    <p:sldId id="1218" r:id="rId14"/>
    <p:sldId id="1219" r:id="rId15"/>
    <p:sldId id="1220" r:id="rId16"/>
    <p:sldId id="1221" r:id="rId17"/>
    <p:sldId id="1222" r:id="rId18"/>
    <p:sldId id="1223" r:id="rId19"/>
    <p:sldId id="1224" r:id="rId20"/>
    <p:sldId id="1225" r:id="rId21"/>
    <p:sldId id="1226" r:id="rId22"/>
    <p:sldId id="1227" r:id="rId23"/>
    <p:sldId id="1228" r:id="rId24"/>
    <p:sldId id="1229" r:id="rId25"/>
    <p:sldId id="1230" r:id="rId26"/>
    <p:sldId id="1231" r:id="rId27"/>
    <p:sldId id="1232" r:id="rId28"/>
    <p:sldId id="1233" r:id="rId29"/>
    <p:sldId id="1234" r:id="rId30"/>
    <p:sldId id="1235" r:id="rId31"/>
    <p:sldId id="1236" r:id="rId32"/>
    <p:sldId id="1178" r:id="rId33"/>
    <p:sldId id="1193" r:id="rId34"/>
    <p:sldId id="1194" r:id="rId35"/>
    <p:sldId id="1195" r:id="rId36"/>
    <p:sldId id="1196" r:id="rId37"/>
    <p:sldId id="1197" r:id="rId38"/>
    <p:sldId id="1198" r:id="rId39"/>
    <p:sldId id="1199" r:id="rId40"/>
    <p:sldId id="1179" r:id="rId41"/>
    <p:sldId id="1180" r:id="rId42"/>
    <p:sldId id="1210" r:id="rId43"/>
    <p:sldId id="1189" r:id="rId44"/>
    <p:sldId id="1190" r:id="rId45"/>
    <p:sldId id="1191" r:id="rId46"/>
    <p:sldId id="992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00FF"/>
    <a:srgbClr val="FFFFCC"/>
    <a:srgbClr val="FFFF99"/>
    <a:srgbClr val="FFFF00"/>
    <a:srgbClr val="0033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5332" autoAdjust="0"/>
  </p:normalViewPr>
  <p:slideViewPr>
    <p:cSldViewPr>
      <p:cViewPr varScale="1">
        <p:scale>
          <a:sx n="115" d="100"/>
          <a:sy n="115" d="100"/>
        </p:scale>
        <p:origin x="1290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161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5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14.wmf"/><Relationship Id="rId7" Type="http://schemas.openxmlformats.org/officeDocument/2006/relationships/image" Target="../media/image41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4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 smtClean="0"/>
              <a:t>National Conference on “Disability and Social Inclusion – The Role of Technology”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AF1F2DF-8A94-4B9D-B516-4EB61CFA301D}" type="datetime1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F6A7E40-9DA2-482A-A230-66BA51BA6C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5469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 smtClean="0"/>
              <a:t>National Conference on “Disability and Social Inclusion – The Role of Technology”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0BF1835-6E6D-46AB-8ED1-0E45FAFEF73E}" type="datetime1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EB2DDAD-1644-41A3-A7C7-973E3EE8DD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4097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DDAD-1644-41A3-A7C7-973E3EE8DDF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National Conference on “Disability and Social Inclusion – The Role of Technology”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8A95D59-9936-4E7A-959F-7D735EC2BB18}" type="datetime1">
              <a:rPr lang="en-US" smtClean="0"/>
              <a:t>5/27/2024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766B6-8AF8-459F-A02E-FABEE5C2CED4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4D1-C248-4DF5-B037-BE91D2F337B6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F436-BBDD-49B8-9097-E0ECFA27D54F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90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3810000" cy="2286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3810000" cy="2286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en-US"/>
              <a:t>S. Theodoridis, K. Kountroumbas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85692F8-26E5-4FA5-90BD-785B32BC531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43868211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90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en-US"/>
              <a:t>S. Theodoridis, K. Kountroumbas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0C92B5D-E4D2-4973-BA75-BF758847D71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5251778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en-US"/>
              <a:t>S. Theodoridis, K. Kountroumbas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06406BF-937A-44A1-B1C4-903C31A1919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9824423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90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3810000" cy="2286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3810000" cy="2286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en-US"/>
              <a:t>S. Theodoridis, K. Kountroumbas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746FF14-FC32-4C2D-89C9-2AD6244D775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16446020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B36AC-8BCD-449D-B40A-1634B55F1247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970C-C5E6-4EE1-BCC2-DFDFBA61BF63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5BD1-80DB-461D-9647-62FBD9D6640C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FF4D5-16FC-4D69-8599-A585BD80B244}" type="datetime1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04C8-1C8E-4EBC-8BBF-568659C93090}" type="datetime1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9AAE-6CA8-4490-AA9C-61311CB3CE60}" type="datetime1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C4EA-9208-4D5D-AAF9-84E18AD321C0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4491-DF21-4FCF-9879-FB711224FC6C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5085D-7909-4AC9-AC47-68C0EC0D336A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4C7F-2B22-4B9D-A653-8524A285C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0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wmf"/><Relationship Id="rId11" Type="http://schemas.openxmlformats.org/officeDocument/2006/relationships/image" Target="../media/image29.wmf"/><Relationship Id="rId5" Type="http://schemas.openxmlformats.org/officeDocument/2006/relationships/oleObject" Target="../embeddings/oleObject24.bin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6.bin"/><Relationship Id="rId14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2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38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4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5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5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5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61.wmf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6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69.png"/><Relationship Id="rId4" Type="http://schemas.openxmlformats.org/officeDocument/2006/relationships/image" Target="../media/image68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7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77.bin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8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jpeg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85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81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54653-87E4-4914-99F0-6FFFFB9806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865" y="2971800"/>
            <a:ext cx="91352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solidFill>
                  <a:srgbClr val="0000FF"/>
                </a:solidFill>
                <a:latin typeface="Century Schoolbook" panose="02040604050505020304" pitchFamily="18" charset="0"/>
              </a:rPr>
              <a:t>Mathematical Foundation of Probabilistic-based Classifier: Bayes’ Decision Rule. </a:t>
            </a:r>
            <a:endParaRPr lang="en-US" sz="2400" b="1" dirty="0">
              <a:solidFill>
                <a:srgbClr val="0000FF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52400" y="735381"/>
            <a:ext cx="85344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Lecture Title:</a:t>
            </a:r>
            <a:endParaRPr lang="en-US" dirty="0">
              <a:latin typeface="Cooper Black" panose="0208090404030B0204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F129-D75E-483F-8B55-ED46C9BB11E6}" type="slidenum">
              <a:rPr lang="en-GB" altLang="en-US"/>
              <a:pPr/>
              <a:t>10</a:t>
            </a:fld>
            <a:endParaRPr lang="en-GB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350838"/>
            <a:ext cx="7246938" cy="60483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797692"/>
              </p:ext>
            </p:extLst>
          </p:nvPr>
        </p:nvGraphicFramePr>
        <p:xfrm>
          <a:off x="2286000" y="5376862"/>
          <a:ext cx="4428000" cy="59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Equation" r:id="rId3" imgW="1790640" imgH="241200" progId="Equation.3">
                  <p:embed/>
                </p:oleObj>
              </mc:Choice>
              <mc:Fallback>
                <p:oleObj name="Equation" r:id="rId3" imgW="1790640" imgH="241200" progId="Equatio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376862"/>
                        <a:ext cx="4428000" cy="598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6" name="Picture 8" descr="pp6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88913"/>
            <a:ext cx="8208962" cy="50403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6619" y="5975134"/>
            <a:ext cx="8297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Example of the two regions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1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2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formed by the Bayesian classifier for the case of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two </a:t>
            </a:r>
            <a:r>
              <a:rPr lang="en-IN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equiprobable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classes.</a:t>
            </a:r>
          </a:p>
        </p:txBody>
      </p:sp>
    </p:spTree>
    <p:extLst>
      <p:ext uri="{BB962C8B-B14F-4D97-AF65-F5344CB8AC3E}">
        <p14:creationId xmlns:p14="http://schemas.microsoft.com/office/powerpoint/2010/main" val="395539811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6AC34-E3CD-40C6-8575-E1EBF7DCEBC5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0350"/>
            <a:ext cx="7772400" cy="6597650"/>
          </a:xfrm>
        </p:spPr>
        <p:txBody>
          <a:bodyPr/>
          <a:lstStyle/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Equivalently in words:  Divide space in two regions 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Probability of error</a:t>
            </a:r>
          </a:p>
          <a:p>
            <a:pPr lvl="1"/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Total shaded area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  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Bayesian classifier is OPTIMAL with respect to </a:t>
            </a:r>
            <a:r>
              <a:rPr lang="en-US" altLang="en-US" sz="24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minimizing 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classification error probability!!!!</a:t>
            </a:r>
            <a:endParaRPr lang="en-GB" altLang="en-US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l-GR" altLang="en-US" sz="2400" dirty="0"/>
          </a:p>
        </p:txBody>
      </p:sp>
      <p:graphicFrame>
        <p:nvGraphicFramePr>
          <p:cNvPr id="400388" name="Object 4"/>
          <p:cNvGraphicFramePr>
            <a:graphicFrameLocks noChangeAspect="1"/>
          </p:cNvGraphicFramePr>
          <p:nvPr/>
        </p:nvGraphicFramePr>
        <p:xfrm>
          <a:off x="3435350" y="1196975"/>
          <a:ext cx="2921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" name="Equation" r:id="rId3" imgW="1193760" imgH="457200" progId="Equation.3">
                  <p:embed/>
                </p:oleObj>
              </mc:Choice>
              <mc:Fallback>
                <p:oleObj name="Equation" r:id="rId3" imgW="1193760" imgH="457200" progId="Equation.3">
                  <p:embed/>
                  <p:pic>
                    <p:nvPicPr>
                      <p:cNvPr id="4003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350" y="1196975"/>
                        <a:ext cx="2921000" cy="10795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389" name="Object 5"/>
          <p:cNvGraphicFramePr>
            <a:graphicFrameLocks noChangeAspect="1"/>
          </p:cNvGraphicFramePr>
          <p:nvPr/>
        </p:nvGraphicFramePr>
        <p:xfrm>
          <a:off x="1476375" y="3752850"/>
          <a:ext cx="575945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" name="Equation" r:id="rId5" imgW="1981080" imgH="495000" progId="Equation.3">
                  <p:embed/>
                </p:oleObj>
              </mc:Choice>
              <mc:Fallback>
                <p:oleObj name="Equation" r:id="rId5" imgW="1981080" imgH="495000" progId="Equation.3">
                  <p:embed/>
                  <p:pic>
                    <p:nvPicPr>
                      <p:cNvPr id="4003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752850"/>
                        <a:ext cx="5759450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83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35178-1C53-41E3-B344-9C8C42563364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458788"/>
            <a:ext cx="7726363" cy="62468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 lvl="1"/>
            <a:endParaRPr lang="en-US" altLang="en-US" sz="2400" dirty="0" smtClean="0"/>
          </a:p>
          <a:p>
            <a:pPr lvl="1"/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Indeed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  Moving the threshold the total shaded area INCREASES by the extra “grey” area.</a:t>
            </a:r>
          </a:p>
          <a:p>
            <a:pPr lvl="1"/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200" name="Picture 8" descr="pp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3045" y="440777"/>
            <a:ext cx="8089900" cy="4967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52310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62A2-71D6-4B86-A417-FD563294F411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333375"/>
            <a:ext cx="8351837" cy="5688013"/>
          </a:xfrm>
        </p:spPr>
        <p:txBody>
          <a:bodyPr/>
          <a:lstStyle/>
          <a:p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Bayes classification rule for many (M&gt;2) classes</a:t>
            </a:r>
            <a:r>
              <a:rPr lang="en-US" altLang="en-US" sz="2400" dirty="0">
                <a:solidFill>
                  <a:schemeClr val="accent2"/>
                </a:solidFill>
              </a:rPr>
              <a:t>:</a:t>
            </a:r>
          </a:p>
          <a:p>
            <a:pPr lvl="1"/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Given     classify it to      if:</a:t>
            </a:r>
          </a:p>
          <a:p>
            <a:pPr lvl="1"/>
            <a:endParaRPr lang="en-US" altLang="en-US" sz="22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/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Such a choice 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minimizes the classification error probability</a:t>
            </a:r>
          </a:p>
          <a:p>
            <a:pPr lvl="1"/>
            <a:endParaRPr lang="en-US" altLang="en-US" sz="2400" dirty="0"/>
          </a:p>
          <a:p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Minimizing the average risk</a:t>
            </a:r>
          </a:p>
          <a:p>
            <a:pPr lvl="1"/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For each wrong decision, a penalty term is assigned since some decisions are more sensitive than others</a:t>
            </a:r>
            <a:endParaRPr lang="en-GB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l-GR" altLang="en-US" sz="2200" dirty="0"/>
          </a:p>
        </p:txBody>
      </p:sp>
      <p:graphicFrame>
        <p:nvGraphicFramePr>
          <p:cNvPr id="40141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446338" y="1484313"/>
          <a:ext cx="432276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name="Equation" r:id="rId3" imgW="1536480" imgH="279360" progId="Equation.3">
                  <p:embed/>
                </p:oleObj>
              </mc:Choice>
              <mc:Fallback>
                <p:oleObj name="Equation" r:id="rId3" imgW="1536480" imgH="279360" progId="Equation.3">
                  <p:embed/>
                  <p:pic>
                    <p:nvPicPr>
                      <p:cNvPr id="401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8" y="1484313"/>
                        <a:ext cx="4322762" cy="7858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31878"/>
              </p:ext>
            </p:extLst>
          </p:nvPr>
        </p:nvGraphicFramePr>
        <p:xfrm>
          <a:off x="1981200" y="619732"/>
          <a:ext cx="381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" name="Equation" r:id="rId5" imgW="126720" imgH="215640" progId="Equation.3">
                  <p:embed/>
                </p:oleObj>
              </mc:Choice>
              <mc:Fallback>
                <p:oleObj name="Equation" r:id="rId5" imgW="126720" imgH="215640" progId="Equation.3">
                  <p:embed/>
                  <p:pic>
                    <p:nvPicPr>
                      <p:cNvPr id="4014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619732"/>
                        <a:ext cx="3810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939860"/>
              </p:ext>
            </p:extLst>
          </p:nvPr>
        </p:nvGraphicFramePr>
        <p:xfrm>
          <a:off x="3679030" y="752476"/>
          <a:ext cx="3921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Equation" r:id="rId7" imgW="177480" imgH="228600" progId="Equation.3">
                  <p:embed/>
                </p:oleObj>
              </mc:Choice>
              <mc:Fallback>
                <p:oleObj name="Equation" r:id="rId7" imgW="177480" imgH="228600" progId="Equation.3">
                  <p:embed/>
                  <p:pic>
                    <p:nvPicPr>
                      <p:cNvPr id="4014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030" y="752476"/>
                        <a:ext cx="39211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24390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8601-E5D3-4DC1-9B3C-376D60644EC5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620713"/>
            <a:ext cx="7823200" cy="5475287"/>
          </a:xfrm>
        </p:spPr>
        <p:txBody>
          <a:bodyPr/>
          <a:lstStyle/>
          <a:p>
            <a:pPr lvl="1"/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US" altLang="en-US" sz="2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=2</a:t>
            </a:r>
          </a:p>
          <a:p>
            <a:pPr lvl="2"/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Define the </a:t>
            </a:r>
            <a:r>
              <a:rPr lang="en-US" altLang="en-US" sz="22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loss matrix</a:t>
            </a:r>
          </a:p>
          <a:p>
            <a:pPr lvl="2"/>
            <a:endParaRPr lang="en-US" altLang="en-US" sz="2200" b="1" dirty="0"/>
          </a:p>
          <a:p>
            <a:pPr lvl="2"/>
            <a:endParaRPr lang="en-US" altLang="en-US" b="1" dirty="0"/>
          </a:p>
          <a:p>
            <a:pPr lvl="2"/>
            <a:endParaRPr lang="en-US" altLang="en-US" b="1" dirty="0"/>
          </a:p>
          <a:p>
            <a:pPr lvl="2"/>
            <a:endParaRPr lang="en-US" altLang="en-US" b="1" dirty="0"/>
          </a:p>
          <a:p>
            <a:pPr lvl="2"/>
            <a:endParaRPr lang="en-US" altLang="en-US" b="1" dirty="0"/>
          </a:p>
          <a:p>
            <a:pPr lvl="2"/>
            <a:r>
              <a:rPr lang="el-GR" altLang="en-US" b="1" dirty="0"/>
              <a:t> </a:t>
            </a:r>
            <a:r>
              <a:rPr lang="en-US" altLang="en-US" b="1" dirty="0"/>
              <a:t>       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penalty term for deciding class        ,</a:t>
            </a:r>
            <a:b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although the pattern belongs to       ,  etc.</a:t>
            </a:r>
          </a:p>
          <a:p>
            <a:pPr lvl="1"/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z="1400" dirty="0"/>
          </a:p>
          <a:p>
            <a:pPr lvl="1"/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Risk with respect to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1400" dirty="0"/>
          </a:p>
          <a:p>
            <a:pPr lvl="1"/>
            <a:endParaRPr lang="en-US" altLang="en-US" sz="1400" dirty="0"/>
          </a:p>
          <a:p>
            <a:pPr lvl="1"/>
            <a:endParaRPr lang="en-US" altLang="en-US" sz="1400" dirty="0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3563938" y="1484313"/>
          <a:ext cx="20161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8" name="Equation" r:id="rId3" imgW="914400" imgH="457200" progId="Equation.3">
                  <p:embed/>
                </p:oleObj>
              </mc:Choice>
              <mc:Fallback>
                <p:oleObj name="Equation" r:id="rId3" imgW="914400" imgH="457200" progId="Equation.3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484313"/>
                        <a:ext cx="201612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322872"/>
              </p:ext>
            </p:extLst>
          </p:nvPr>
        </p:nvGraphicFramePr>
        <p:xfrm>
          <a:off x="1981200" y="3561595"/>
          <a:ext cx="4730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" name="Equation" r:id="rId5" imgW="215640" imgH="215640" progId="Equation.3">
                  <p:embed/>
                </p:oleObj>
              </mc:Choice>
              <mc:Fallback>
                <p:oleObj name="Equation" r:id="rId5" imgW="215640" imgH="215640" progId="Equation.3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561595"/>
                        <a:ext cx="47307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248641"/>
              </p:ext>
            </p:extLst>
          </p:nvPr>
        </p:nvGraphicFramePr>
        <p:xfrm>
          <a:off x="4114801" y="5024095"/>
          <a:ext cx="4143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0" name="Equation" r:id="rId7" imgW="177480" imgH="215640" progId="Equation.3">
                  <p:embed/>
                </p:oleObj>
              </mc:Choice>
              <mc:Fallback>
                <p:oleObj name="Equation" r:id="rId7" imgW="177480" imgH="215640" progId="Equation.3">
                  <p:embed/>
                  <p:pic>
                    <p:nvPicPr>
                      <p:cNvPr id="9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1" y="5024095"/>
                        <a:ext cx="4143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216134"/>
              </p:ext>
            </p:extLst>
          </p:nvPr>
        </p:nvGraphicFramePr>
        <p:xfrm>
          <a:off x="5753504" y="3962400"/>
          <a:ext cx="4159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1" name="Equation" r:id="rId9" imgW="177480" imgH="215640" progId="Equation.3">
                  <p:embed/>
                </p:oleObj>
              </mc:Choice>
              <mc:Fallback>
                <p:oleObj name="Equation" r:id="rId9" imgW="177480" imgH="215640" progId="Equation.3">
                  <p:embed/>
                  <p:pic>
                    <p:nvPicPr>
                      <p:cNvPr id="92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504" y="3962400"/>
                        <a:ext cx="41592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9"/>
          <p:cNvGraphicFramePr>
            <a:graphicFrameLocks noChangeAspect="1"/>
          </p:cNvGraphicFramePr>
          <p:nvPr/>
        </p:nvGraphicFramePr>
        <p:xfrm>
          <a:off x="4529138" y="3348038"/>
          <a:ext cx="8572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2" name="Equation" r:id="rId10" imgW="114120" imgH="215640" progId="Equation.3">
                  <p:embed/>
                </p:oleObj>
              </mc:Choice>
              <mc:Fallback>
                <p:oleObj name="Equation" r:id="rId10" imgW="114120" imgH="215640" progId="Equation.3">
                  <p:embed/>
                  <p:pic>
                    <p:nvPicPr>
                      <p:cNvPr id="92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348038"/>
                        <a:ext cx="8572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40" name="Group 24"/>
          <p:cNvGrpSpPr>
            <a:grpSpLocks/>
          </p:cNvGrpSpPr>
          <p:nvPr/>
        </p:nvGrpSpPr>
        <p:grpSpPr bwMode="auto">
          <a:xfrm>
            <a:off x="1419225" y="5543348"/>
            <a:ext cx="5133975" cy="1042987"/>
            <a:chOff x="1495" y="3091"/>
            <a:chExt cx="2787" cy="521"/>
          </a:xfrm>
        </p:grpSpPr>
        <p:graphicFrame>
          <p:nvGraphicFramePr>
            <p:cNvPr id="9224" name="Object 8"/>
            <p:cNvGraphicFramePr>
              <a:graphicFrameLocks noChangeAspect="1"/>
            </p:cNvGraphicFramePr>
            <p:nvPr/>
          </p:nvGraphicFramePr>
          <p:xfrm>
            <a:off x="1495" y="3107"/>
            <a:ext cx="2634" cy="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3" name="Equation" r:id="rId12" imgW="2247840" imgH="393480" progId="Equation.3">
                    <p:embed/>
                  </p:oleObj>
                </mc:Choice>
                <mc:Fallback>
                  <p:oleObj name="Equation" r:id="rId12" imgW="2247840" imgH="393480" progId="Equation.3">
                    <p:embed/>
                    <p:pic>
                      <p:nvPicPr>
                        <p:cNvPr id="922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5" y="3107"/>
                          <a:ext cx="2634" cy="5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9" name="Rectangle 13"/>
            <p:cNvSpPr>
              <a:spLocks noChangeArrowheads="1"/>
            </p:cNvSpPr>
            <p:nvPr/>
          </p:nvSpPr>
          <p:spPr bwMode="auto">
            <a:xfrm>
              <a:off x="3012" y="3091"/>
              <a:ext cx="1270" cy="50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aphicFrame>
        <p:nvGraphicFramePr>
          <p:cNvPr id="9236" name="Object 2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01223707"/>
              </p:ext>
            </p:extLst>
          </p:nvPr>
        </p:nvGraphicFramePr>
        <p:xfrm>
          <a:off x="6172200" y="3546596"/>
          <a:ext cx="4746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4" name="Equation" r:id="rId14" imgW="203040" imgH="215640" progId="Equation.3">
                  <p:embed/>
                </p:oleObj>
              </mc:Choice>
              <mc:Fallback>
                <p:oleObj name="Equation" r:id="rId14" imgW="203040" imgH="215640" progId="Equation.3">
                  <p:embed/>
                  <p:pic>
                    <p:nvPicPr>
                      <p:cNvPr id="923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546596"/>
                        <a:ext cx="4746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76650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CDE30-B984-40B4-9325-75DA44A908E6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404813"/>
            <a:ext cx="8388350" cy="4724400"/>
          </a:xfrm>
        </p:spPr>
        <p:txBody>
          <a:bodyPr/>
          <a:lstStyle/>
          <a:p>
            <a:pPr lvl="1"/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Risk with respect to 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  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Average risk</a:t>
            </a:r>
            <a:endParaRPr lang="en-GB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l-GR" altLang="en-US" sz="2400" dirty="0"/>
          </a:p>
        </p:txBody>
      </p:sp>
      <p:graphicFrame>
        <p:nvGraphicFramePr>
          <p:cNvPr id="4034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215449"/>
              </p:ext>
            </p:extLst>
          </p:nvPr>
        </p:nvGraphicFramePr>
        <p:xfrm>
          <a:off x="4191000" y="334962"/>
          <a:ext cx="5080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8" name="Equation" r:id="rId3" imgW="190440" imgH="215640" progId="Equation.3">
                  <p:embed/>
                </p:oleObj>
              </mc:Choice>
              <mc:Fallback>
                <p:oleObj name="Equation" r:id="rId3" imgW="190440" imgH="215640" progId="Equation.3">
                  <p:embed/>
                  <p:pic>
                    <p:nvPicPr>
                      <p:cNvPr id="4034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34962"/>
                        <a:ext cx="5080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3473" name="Group 17"/>
          <p:cNvGrpSpPr>
            <a:grpSpLocks/>
          </p:cNvGrpSpPr>
          <p:nvPr/>
        </p:nvGrpSpPr>
        <p:grpSpPr bwMode="auto">
          <a:xfrm>
            <a:off x="1835150" y="1052513"/>
            <a:ext cx="6172200" cy="1150937"/>
            <a:chOff x="1140" y="664"/>
            <a:chExt cx="3888" cy="725"/>
          </a:xfrm>
        </p:grpSpPr>
        <p:graphicFrame>
          <p:nvGraphicFramePr>
            <p:cNvPr id="403460" name="Object 4"/>
            <p:cNvGraphicFramePr>
              <a:graphicFrameLocks noChangeAspect="1"/>
            </p:cNvGraphicFramePr>
            <p:nvPr/>
          </p:nvGraphicFramePr>
          <p:xfrm>
            <a:off x="1140" y="709"/>
            <a:ext cx="3888" cy="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9" name="Equation" r:id="rId5" imgW="2311200" imgH="393480" progId="Equation.3">
                    <p:embed/>
                  </p:oleObj>
                </mc:Choice>
                <mc:Fallback>
                  <p:oleObj name="Equation" r:id="rId5" imgW="2311200" imgH="393480" progId="Equation.3">
                    <p:embed/>
                    <p:pic>
                      <p:nvPicPr>
                        <p:cNvPr id="40346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0" y="709"/>
                          <a:ext cx="3888" cy="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3462" name="Rectangle 6"/>
            <p:cNvSpPr>
              <a:spLocks noChangeArrowheads="1"/>
            </p:cNvSpPr>
            <p:nvPr/>
          </p:nvSpPr>
          <p:spPr bwMode="auto">
            <a:xfrm>
              <a:off x="1383" y="664"/>
              <a:ext cx="1860" cy="72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03463" name="Rectangle 7"/>
          <p:cNvSpPr>
            <a:spLocks noChangeArrowheads="1"/>
          </p:cNvSpPr>
          <p:nvPr/>
        </p:nvSpPr>
        <p:spPr bwMode="auto">
          <a:xfrm>
            <a:off x="1716088" y="2965450"/>
            <a:ext cx="1152525" cy="9366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403464" name="Object 8"/>
          <p:cNvGraphicFramePr>
            <a:graphicFrameLocks noChangeAspect="1"/>
          </p:cNvGraphicFramePr>
          <p:nvPr/>
        </p:nvGraphicFramePr>
        <p:xfrm>
          <a:off x="2700338" y="5130800"/>
          <a:ext cx="424815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0" name="Equation" r:id="rId7" imgW="1320480" imgH="215640" progId="Equation.3">
                  <p:embed/>
                </p:oleObj>
              </mc:Choice>
              <mc:Fallback>
                <p:oleObj name="Equation" r:id="rId7" imgW="1320480" imgH="215640" progId="Equation.3">
                  <p:embed/>
                  <p:pic>
                    <p:nvPicPr>
                      <p:cNvPr id="4034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130800"/>
                        <a:ext cx="424815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468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2916238" y="3141663"/>
          <a:ext cx="6477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1" name="Equation" r:id="rId9" imgW="190440" imgH="152280" progId="Equation.3">
                  <p:embed/>
                </p:oleObj>
              </mc:Choice>
              <mc:Fallback>
                <p:oleObj name="Equation" r:id="rId9" imgW="190440" imgH="152280" progId="Equation.3">
                  <p:embed/>
                  <p:pic>
                    <p:nvPicPr>
                      <p:cNvPr id="4034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141663"/>
                        <a:ext cx="6477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72" name="Text Box 16"/>
          <p:cNvSpPr txBox="1">
            <a:spLocks noChangeArrowheads="1"/>
          </p:cNvSpPr>
          <p:nvPr/>
        </p:nvSpPr>
        <p:spPr bwMode="auto">
          <a:xfrm>
            <a:off x="3779838" y="3021013"/>
            <a:ext cx="48593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Probabilities of wrong decisions, weighted by the penalty terms</a:t>
            </a:r>
            <a:endParaRPr lang="el-GR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07883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CD575-8518-418C-A3AB-13690BA64B72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8288"/>
            <a:ext cx="7772400" cy="546735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Choose     and      so that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minimized</a:t>
            </a:r>
          </a:p>
          <a:p>
            <a:endParaRPr lang="en-US" altLang="en-US" sz="24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Then assign      to       if </a:t>
            </a:r>
          </a:p>
          <a:p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Equivalently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assign </a:t>
            </a:r>
            <a:r>
              <a:rPr lang="en-US" altLang="en-US" sz="3200" i="1" u="sng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in 	      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  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if</a:t>
            </a:r>
          </a:p>
          <a:p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		 :  </a:t>
            </a:r>
            <a:r>
              <a:rPr lang="en-US" alt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likelihood ratio</a:t>
            </a:r>
          </a:p>
          <a:p>
            <a:pPr lvl="2">
              <a:buFontTx/>
              <a:buNone/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866949"/>
              </p:ext>
            </p:extLst>
          </p:nvPr>
        </p:nvGraphicFramePr>
        <p:xfrm>
          <a:off x="1956911" y="212726"/>
          <a:ext cx="4159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4" name="Equation" r:id="rId3" imgW="177480" imgH="215640" progId="Equation.3">
                  <p:embed/>
                </p:oleObj>
              </mc:Choice>
              <mc:Fallback>
                <p:oleObj name="Equation" r:id="rId3" imgW="177480" imgH="21564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911" y="212726"/>
                        <a:ext cx="41592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49961"/>
              </p:ext>
            </p:extLst>
          </p:nvPr>
        </p:nvGraphicFramePr>
        <p:xfrm>
          <a:off x="2762667" y="211138"/>
          <a:ext cx="4476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" name="Equation" r:id="rId5" imgW="190440" imgH="215640" progId="Equation.3">
                  <p:embed/>
                </p:oleObj>
              </mc:Choice>
              <mc:Fallback>
                <p:oleObj name="Equation" r:id="rId5" imgW="190440" imgH="215640" progId="Equation.3">
                  <p:embed/>
                  <p:pic>
                    <p:nvPicPr>
                      <p:cNvPr id="1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667" y="211138"/>
                        <a:ext cx="4476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228796"/>
              </p:ext>
            </p:extLst>
          </p:nvPr>
        </p:nvGraphicFramePr>
        <p:xfrm>
          <a:off x="2526632" y="781050"/>
          <a:ext cx="3587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" name="Equation" r:id="rId7" imgW="126720" imgH="215640" progId="Equation.3">
                  <p:embed/>
                </p:oleObj>
              </mc:Choice>
              <mc:Fallback>
                <p:oleObj name="Equation" r:id="rId7" imgW="126720" imgH="215640" progId="Equation.3">
                  <p:embed/>
                  <p:pic>
                    <p:nvPicPr>
                      <p:cNvPr id="1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6632" y="781050"/>
                        <a:ext cx="35877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232333"/>
              </p:ext>
            </p:extLst>
          </p:nvPr>
        </p:nvGraphicFramePr>
        <p:xfrm>
          <a:off x="3195102" y="787659"/>
          <a:ext cx="4778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" name="Equation" r:id="rId9" imgW="177480" imgH="228600" progId="Equation.3">
                  <p:embed/>
                </p:oleObj>
              </mc:Choice>
              <mc:Fallback>
                <p:oleObj name="Equation" r:id="rId9" imgW="177480" imgH="228600" progId="Equation.3">
                  <p:embed/>
                  <p:pic>
                    <p:nvPicPr>
                      <p:cNvPr id="10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102" y="787659"/>
                        <a:ext cx="47783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911938"/>
              </p:ext>
            </p:extLst>
          </p:nvPr>
        </p:nvGraphicFramePr>
        <p:xfrm>
          <a:off x="2410243" y="2748252"/>
          <a:ext cx="11525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" name="Equation" r:id="rId11" imgW="469800" imgH="215640" progId="Equation.3">
                  <p:embed/>
                </p:oleObj>
              </mc:Choice>
              <mc:Fallback>
                <p:oleObj name="Equation" r:id="rId11" imgW="469800" imgH="215640" progId="Equation.3">
                  <p:embed/>
                  <p:pic>
                    <p:nvPicPr>
                      <p:cNvPr id="1024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243" y="2748252"/>
                        <a:ext cx="115252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611089"/>
              </p:ext>
            </p:extLst>
          </p:nvPr>
        </p:nvGraphicFramePr>
        <p:xfrm>
          <a:off x="1342245" y="3397913"/>
          <a:ext cx="520065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" name="Equation" r:id="rId13" imgW="2171520" imgH="469800" progId="Equation.3">
                  <p:embed/>
                </p:oleObj>
              </mc:Choice>
              <mc:Fallback>
                <p:oleObj name="Equation" r:id="rId13" imgW="2171520" imgH="469800" progId="Equation.3">
                  <p:embed/>
                  <p:pic>
                    <p:nvPicPr>
                      <p:cNvPr id="102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245" y="3397913"/>
                        <a:ext cx="5200650" cy="11255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280658"/>
              </p:ext>
            </p:extLst>
          </p:nvPr>
        </p:nvGraphicFramePr>
        <p:xfrm>
          <a:off x="1054907" y="4724400"/>
          <a:ext cx="5746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0" name="Equation" r:id="rId15" imgW="215640" imgH="215640" progId="Equation.3">
                  <p:embed/>
                </p:oleObj>
              </mc:Choice>
              <mc:Fallback>
                <p:oleObj name="Equation" r:id="rId15" imgW="215640" imgH="215640" progId="Equation.3">
                  <p:embed/>
                  <p:pic>
                    <p:nvPicPr>
                      <p:cNvPr id="102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907" y="4724400"/>
                        <a:ext cx="5746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58" name="Group 18"/>
          <p:cNvGrpSpPr>
            <a:grpSpLocks/>
          </p:cNvGrpSpPr>
          <p:nvPr/>
        </p:nvGrpSpPr>
        <p:grpSpPr bwMode="auto">
          <a:xfrm>
            <a:off x="1524000" y="1223963"/>
            <a:ext cx="6705600" cy="1512887"/>
            <a:chOff x="744" y="1344"/>
            <a:chExt cx="2323" cy="487"/>
          </a:xfrm>
        </p:grpSpPr>
        <p:graphicFrame>
          <p:nvGraphicFramePr>
            <p:cNvPr id="10248" name="Object 8"/>
            <p:cNvGraphicFramePr>
              <a:graphicFrameLocks noChangeAspect="1"/>
            </p:cNvGraphicFramePr>
            <p:nvPr/>
          </p:nvGraphicFramePr>
          <p:xfrm>
            <a:off x="744" y="1344"/>
            <a:ext cx="2160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1" name="Equation" r:id="rId17" imgW="2476440" imgH="558720" progId="Equation.3">
                    <p:embed/>
                  </p:oleObj>
                </mc:Choice>
                <mc:Fallback>
                  <p:oleObj name="Equation" r:id="rId17" imgW="2476440" imgH="558720" progId="Equation.3">
                    <p:embed/>
                    <p:pic>
                      <p:nvPicPr>
                        <p:cNvPr id="1024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" y="1344"/>
                          <a:ext cx="2160" cy="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257" name="Group 17"/>
            <p:cNvGrpSpPr>
              <a:grpSpLocks/>
            </p:cNvGrpSpPr>
            <p:nvPr/>
          </p:nvGrpSpPr>
          <p:grpSpPr bwMode="auto">
            <a:xfrm>
              <a:off x="2976" y="1429"/>
              <a:ext cx="91" cy="90"/>
              <a:chOff x="2976" y="1429"/>
              <a:chExt cx="91" cy="90"/>
            </a:xfrm>
          </p:grpSpPr>
          <p:sp>
            <p:nvSpPr>
              <p:cNvPr id="10255" name="Line 15"/>
              <p:cNvSpPr>
                <a:spLocks noChangeShapeType="1"/>
              </p:cNvSpPr>
              <p:nvPr/>
            </p:nvSpPr>
            <p:spPr bwMode="auto">
              <a:xfrm flipH="1">
                <a:off x="2976" y="1429"/>
                <a:ext cx="91" cy="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256" name="Line 16"/>
              <p:cNvSpPr>
                <a:spLocks noChangeShapeType="1"/>
              </p:cNvSpPr>
              <p:nvPr/>
            </p:nvSpPr>
            <p:spPr bwMode="auto">
              <a:xfrm flipH="1" flipV="1">
                <a:off x="2976" y="1474"/>
                <a:ext cx="91" cy="4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2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062C-70EB-48AC-AC90-C0DC1E4B7108}" type="slidenum">
              <a:rPr lang="en-GB" altLang="en-US"/>
              <a:pPr/>
              <a:t>17</a:t>
            </a:fld>
            <a:endParaRPr lang="en-GB" altLang="en-US"/>
          </a:p>
        </p:txBody>
      </p:sp>
      <p:graphicFrame>
        <p:nvGraphicFramePr>
          <p:cNvPr id="407556" name="Object 4"/>
          <p:cNvGraphicFramePr>
            <a:graphicFrameLocks noGrp="1" noChangeAspect="1"/>
          </p:cNvGraphicFramePr>
          <p:nvPr>
            <p:ph/>
          </p:nvPr>
        </p:nvGraphicFramePr>
        <p:xfrm>
          <a:off x="1908175" y="679450"/>
          <a:ext cx="5832475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Equation" r:id="rId3" imgW="2387520" imgH="1892160" progId="Equation.3">
                  <p:embed/>
                </p:oleObj>
              </mc:Choice>
              <mc:Fallback>
                <p:oleObj name="Equation" r:id="rId3" imgW="2387520" imgH="1892160" progId="Equation.3">
                  <p:embed/>
                  <p:pic>
                    <p:nvPicPr>
                      <p:cNvPr id="4075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679450"/>
                        <a:ext cx="5832475" cy="462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558" name="Rectangle 6"/>
          <p:cNvSpPr>
            <a:spLocks noChangeArrowheads="1"/>
          </p:cNvSpPr>
          <p:nvPr/>
        </p:nvSpPr>
        <p:spPr bwMode="auto">
          <a:xfrm>
            <a:off x="827088" y="765175"/>
            <a:ext cx="482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If </a:t>
            </a:r>
            <a:endParaRPr lang="en-GB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7559" name="Rectangle 7"/>
          <p:cNvSpPr>
            <a:spLocks noChangeArrowheads="1"/>
          </p:cNvSpPr>
          <p:nvPr/>
        </p:nvSpPr>
        <p:spPr bwMode="auto">
          <a:xfrm>
            <a:off x="1835150" y="1628775"/>
            <a:ext cx="5905500" cy="25209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9441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6D6C-8053-44C2-BE79-9102AEC83A7F}" type="slidenum">
              <a:rPr lang="en-GB" altLang="en-US"/>
              <a:pPr/>
              <a:t>18</a:t>
            </a:fld>
            <a:endParaRPr lang="en-GB" alt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7772400" cy="5695950"/>
          </a:xfrm>
        </p:spPr>
        <p:txBody>
          <a:bodyPr/>
          <a:lstStyle/>
          <a:p>
            <a:r>
              <a:rPr lang="en-US" altLang="en-US" sz="2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example:</a:t>
            </a:r>
          </a:p>
          <a:p>
            <a:endParaRPr lang="en-US" altLang="en-US" sz="2400" dirty="0">
              <a:solidFill>
                <a:schemeClr val="accent1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1397000" y="1122363"/>
          <a:ext cx="4764088" cy="426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Equation" r:id="rId3" imgW="1955520" imgH="1752480" progId="Equation.3">
                  <p:embed/>
                </p:oleObj>
              </mc:Choice>
              <mc:Fallback>
                <p:oleObj name="Equation" r:id="rId3" imgW="1955520" imgH="1752480" progId="Equation.3">
                  <p:embed/>
                  <p:pic>
                    <p:nvPicPr>
                      <p:cNvPr id="112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1122363"/>
                        <a:ext cx="4764088" cy="426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33400" y="5493642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Compute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threshold value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0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(a) for minimum error probability and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(b) for minimum risk if the loss matrix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L is given above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0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BE-0C7D-459B-A009-07A955163FE2}" type="slidenum">
              <a:rPr lang="en-GB" altLang="en-US"/>
              <a:pPr/>
              <a:t>19</a:t>
            </a:fld>
            <a:endParaRPr lang="en-GB" altLang="en-US"/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65175"/>
            <a:ext cx="7772400" cy="4724400"/>
          </a:xfrm>
        </p:spPr>
        <p:txBody>
          <a:bodyPr/>
          <a:lstStyle/>
          <a:p>
            <a:pPr lvl="1"/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Then the threshold value is: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Threshold 	for minimum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</a:t>
            </a:r>
          </a:p>
          <a:p>
            <a:pPr>
              <a:buFont typeface="Wingdings" panose="05000000000000000000" pitchFamily="2" charset="2"/>
              <a:buNone/>
            </a:pPr>
            <a:endParaRPr lang="en-GB" altLang="en-US" sz="2400" dirty="0"/>
          </a:p>
          <a:p>
            <a:pPr>
              <a:buFont typeface="Wingdings" panose="05000000000000000000" pitchFamily="2" charset="2"/>
              <a:buNone/>
            </a:pPr>
            <a:endParaRPr lang="el-GR" altLang="en-US" dirty="0"/>
          </a:p>
        </p:txBody>
      </p:sp>
      <p:graphicFrame>
        <p:nvGraphicFramePr>
          <p:cNvPr id="409604" name="Object 4"/>
          <p:cNvGraphicFramePr>
            <a:graphicFrameLocks noChangeAspect="1"/>
          </p:cNvGraphicFramePr>
          <p:nvPr/>
        </p:nvGraphicFramePr>
        <p:xfrm>
          <a:off x="1844675" y="1238250"/>
          <a:ext cx="5453063" cy="233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6" name="Equation" r:id="rId3" imgW="2044440" imgH="876240" progId="Equation.3">
                  <p:embed/>
                </p:oleObj>
              </mc:Choice>
              <mc:Fallback>
                <p:oleObj name="Equation" r:id="rId3" imgW="2044440" imgH="876240" progId="Equation.3">
                  <p:embed/>
                  <p:pic>
                    <p:nvPicPr>
                      <p:cNvPr id="4096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675" y="1238250"/>
                        <a:ext cx="5453063" cy="233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05" name="Object 5"/>
          <p:cNvGraphicFramePr>
            <a:graphicFrameLocks noChangeAspect="1"/>
          </p:cNvGraphicFramePr>
          <p:nvPr/>
        </p:nvGraphicFramePr>
        <p:xfrm>
          <a:off x="1870075" y="4460875"/>
          <a:ext cx="5980113" cy="177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7" name="Equation" r:id="rId5" imgW="2133360" imgH="634680" progId="Equation.3">
                  <p:embed/>
                </p:oleObj>
              </mc:Choice>
              <mc:Fallback>
                <p:oleObj name="Equation" r:id="rId5" imgW="2133360" imgH="634680" progId="Equation.3">
                  <p:embed/>
                  <p:pic>
                    <p:nvPicPr>
                      <p:cNvPr id="409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4460875"/>
                        <a:ext cx="5980113" cy="177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06" name="Object 6"/>
          <p:cNvGraphicFramePr>
            <a:graphicFrameLocks noChangeAspect="1"/>
          </p:cNvGraphicFramePr>
          <p:nvPr/>
        </p:nvGraphicFramePr>
        <p:xfrm>
          <a:off x="2938463" y="3700463"/>
          <a:ext cx="52228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8" name="Equation" r:id="rId7" imgW="164880" imgH="228600" progId="Equation.3">
                  <p:embed/>
                </p:oleObj>
              </mc:Choice>
              <mc:Fallback>
                <p:oleObj name="Equation" r:id="rId7" imgW="164880" imgH="228600" progId="Equation.3">
                  <p:embed/>
                  <p:pic>
                    <p:nvPicPr>
                      <p:cNvPr id="4096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3700463"/>
                        <a:ext cx="52228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791200" y="540048"/>
            <a:ext cx="274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IN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threshold for</a:t>
            </a:r>
          </a:p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minimum </a:t>
            </a:r>
            <a:r>
              <a:rPr lang="en-US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will be</a:t>
            </a:r>
            <a:endParaRPr lang="en-IN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67200" y="28752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Taking the logarithm of both sides, we end up with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800" dirty="0">
                <a:latin typeface="Cambria" panose="02040503050406030204" pitchFamily="18" charset="0"/>
                <a:ea typeface="Cambria" panose="02040503050406030204" pitchFamily="18" charset="0"/>
              </a:rPr>
              <a:t>0 </a:t>
            </a:r>
            <a:r>
              <a:rPr lang="en-US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100" dirty="0" smtClean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1/2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In the minimum risk case we get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0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02BB-EC41-42FC-9736-32D63EFC1FFA}" type="slidenum">
              <a:rPr lang="en-GB" altLang="en-US"/>
              <a:pPr/>
              <a:t>2</a:t>
            </a:fld>
            <a:endParaRPr lang="en-GB" altLang="en-US"/>
          </a:p>
        </p:txBody>
      </p:sp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457200" y="887135"/>
            <a:ext cx="8534400" cy="597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32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Features: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These are measurable quantities obtained from the patterns, and the classification task is based on their respective values.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l">
              <a:spcBef>
                <a:spcPct val="50000"/>
              </a:spcBef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32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vectors</a:t>
            </a:r>
            <a:r>
              <a:rPr lang="en-US" altLang="en-US" sz="2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 A number of features </a:t>
            </a:r>
            <a:b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   constitute the feature vector </a:t>
            </a:r>
            <a:b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   Feature vectors are treated as </a:t>
            </a:r>
            <a:r>
              <a:rPr lang="en-US" altLang="en-US" sz="2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vectors.</a:t>
            </a:r>
            <a:endParaRPr lang="en-US" alt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l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GB" alt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901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329753"/>
              </p:ext>
            </p:extLst>
          </p:nvPr>
        </p:nvGraphicFramePr>
        <p:xfrm>
          <a:off x="3705225" y="3710919"/>
          <a:ext cx="17272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3" imgW="609480" imgH="241200" progId="Equation.3">
                  <p:embed/>
                </p:oleObj>
              </mc:Choice>
              <mc:Fallback>
                <p:oleObj name="Equation" r:id="rId3" imgW="609480" imgH="241200" progId="Equation.3">
                  <p:embed/>
                  <p:pic>
                    <p:nvPicPr>
                      <p:cNvPr id="3901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3710919"/>
                        <a:ext cx="17272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55625"/>
              </p:ext>
            </p:extLst>
          </p:nvPr>
        </p:nvGraphicFramePr>
        <p:xfrm>
          <a:off x="2657475" y="5172075"/>
          <a:ext cx="2965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5" imgW="1168200" imgH="253800" progId="Equation.3">
                  <p:embed/>
                </p:oleObj>
              </mc:Choice>
              <mc:Fallback>
                <p:oleObj name="Equation" r:id="rId5" imgW="1168200" imgH="253800" progId="Equation.3">
                  <p:embed/>
                  <p:pic>
                    <p:nvPicPr>
                      <p:cNvPr id="3901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5172075"/>
                        <a:ext cx="29654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23305" y="108604"/>
            <a:ext cx="85344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Foundation:</a:t>
            </a:r>
            <a:endParaRPr lang="en-US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E474A-D4F1-4E51-BEEB-9A9311F99565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496888"/>
            <a:ext cx="7631113" cy="5529262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Thus       moves to the left of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(WHY?)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GB" altLang="en-US" sz="2400" dirty="0"/>
          </a:p>
        </p:txBody>
      </p:sp>
      <p:grpSp>
        <p:nvGrpSpPr>
          <p:cNvPr id="12298" name="Group 10"/>
          <p:cNvGrpSpPr>
            <a:grpSpLocks/>
          </p:cNvGrpSpPr>
          <p:nvPr/>
        </p:nvGrpSpPr>
        <p:grpSpPr bwMode="auto">
          <a:xfrm>
            <a:off x="1828800" y="220663"/>
            <a:ext cx="4249738" cy="1081087"/>
            <a:chOff x="1152" y="139"/>
            <a:chExt cx="2677" cy="681"/>
          </a:xfrm>
        </p:grpSpPr>
        <p:graphicFrame>
          <p:nvGraphicFramePr>
            <p:cNvPr id="1229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8808303"/>
                </p:ext>
              </p:extLst>
            </p:nvPr>
          </p:nvGraphicFramePr>
          <p:xfrm>
            <a:off x="1152" y="253"/>
            <a:ext cx="342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2" name="Equation" r:id="rId3" imgW="164880" imgH="228600" progId="Equation.3">
                    <p:embed/>
                  </p:oleObj>
                </mc:Choice>
                <mc:Fallback>
                  <p:oleObj name="Equation" r:id="rId3" imgW="164880" imgH="228600" progId="Equation.3">
                    <p:embed/>
                    <p:pic>
                      <p:nvPicPr>
                        <p:cNvPr id="1229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53"/>
                          <a:ext cx="342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7912467"/>
                </p:ext>
              </p:extLst>
            </p:nvPr>
          </p:nvGraphicFramePr>
          <p:xfrm>
            <a:off x="3072" y="139"/>
            <a:ext cx="757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3" name="Equation" r:id="rId5" imgW="419040" imgH="393480" progId="Equation.3">
                    <p:embed/>
                  </p:oleObj>
                </mc:Choice>
                <mc:Fallback>
                  <p:oleObj name="Equation" r:id="rId5" imgW="419040" imgH="393480" progId="Equation.3">
                    <p:embed/>
                    <p:pic>
                      <p:nvPicPr>
                        <p:cNvPr id="1229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9"/>
                          <a:ext cx="757" cy="6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294" name="Picture 6" descr="pp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2088308"/>
            <a:ext cx="6912000" cy="39378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1200" y="1577975"/>
            <a:ext cx="3429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If the two classes are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not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equiprobable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then it is easily verified that if 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(w</a:t>
            </a:r>
            <a:r>
              <a:rPr lang="en-US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 &gt;(&lt;) </a:t>
            </a:r>
            <a:r>
              <a:rPr lang="en-US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(w</a:t>
            </a:r>
            <a:r>
              <a:rPr lang="en-US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 the threshold moves to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right (left). That is, we expand the region in which we decide in favor of the most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probable class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since it is better to make fewer errors for the most probable class.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57567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7FC6-297A-496C-9C11-CE562F94E12F}" type="slidenum">
              <a:rPr lang="en-GB" altLang="en-US"/>
              <a:pPr/>
              <a:t>21</a:t>
            </a:fld>
            <a:endParaRPr lang="en-GB" alt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44513" y="152487"/>
            <a:ext cx="7772400" cy="590550"/>
          </a:xfrm>
        </p:spPr>
        <p:txBody>
          <a:bodyPr>
            <a:normAutofit fontScale="90000"/>
          </a:bodyPr>
          <a:lstStyle/>
          <a:p>
            <a:r>
              <a:rPr lang="en-US" altLang="en-US" sz="2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DISCRIMINANT FUNCTIONS </a:t>
            </a:r>
            <a:br>
              <a:rPr lang="en-US" altLang="en-US" sz="2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SURFACES</a:t>
            </a:r>
            <a:endParaRPr lang="en-GB" altLang="en-US" sz="28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371600"/>
            <a:ext cx="8229600" cy="4724400"/>
          </a:xfrm>
        </p:spPr>
        <p:txBody>
          <a:bodyPr/>
          <a:lstStyle/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If 	       are contiguous: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is the surface separating the regions.  On one side is positive (+), on the other is negative (-). It is known as  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Surface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13319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203575" y="2025650"/>
          <a:ext cx="2852738" cy="200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2" name="Equation" r:id="rId3" imgW="1409400" imgH="990360" progId="Equation.3">
                  <p:embed/>
                </p:oleObj>
              </mc:Choice>
              <mc:Fallback>
                <p:oleObj name="Equation" r:id="rId3" imgW="1409400" imgH="990360" progId="Equation.3">
                  <p:embed/>
                  <p:pic>
                    <p:nvPicPr>
                      <p:cNvPr id="133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025650"/>
                        <a:ext cx="2852738" cy="200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1403350" y="1357313"/>
          <a:ext cx="9350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3" name="Equation" r:id="rId5" imgW="393480" imgH="241200" progId="Equation.3">
                  <p:embed/>
                </p:oleObj>
              </mc:Choice>
              <mc:Fallback>
                <p:oleObj name="Equation" r:id="rId5" imgW="393480" imgH="241200" progId="Equation.3">
                  <p:embed/>
                  <p:pic>
                    <p:nvPicPr>
                      <p:cNvPr id="133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357313"/>
                        <a:ext cx="9350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>
            <a:graphicFrameLocks noChangeAspect="1"/>
          </p:cNvGraphicFramePr>
          <p:nvPr/>
        </p:nvGraphicFramePr>
        <p:xfrm>
          <a:off x="4811713" y="1268413"/>
          <a:ext cx="3770312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4" name="Equation" r:id="rId7" imgW="1765080" imgH="253800" progId="Equation.3">
                  <p:embed/>
                </p:oleObj>
              </mc:Choice>
              <mc:Fallback>
                <p:oleObj name="Equation" r:id="rId7" imgW="1765080" imgH="253800" progId="Equation.3">
                  <p:embed/>
                  <p:pic>
                    <p:nvPicPr>
                      <p:cNvPr id="133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13" y="1268413"/>
                        <a:ext cx="3770312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7" name="Line 15"/>
          <p:cNvSpPr>
            <a:spLocks noChangeShapeType="1"/>
          </p:cNvSpPr>
          <p:nvPr/>
        </p:nvSpPr>
        <p:spPr bwMode="auto">
          <a:xfrm flipV="1">
            <a:off x="2652713" y="3022600"/>
            <a:ext cx="4127500" cy="15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2627313" y="2565400"/>
            <a:ext cx="40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+</a:t>
            </a: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2627313" y="2971800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sz="1200">
                <a:latin typeface="Tahoma" panose="020B0604030504040204" pitchFamily="34" charset="0"/>
              </a:rPr>
              <a:t> </a:t>
            </a:r>
            <a:r>
              <a:rPr lang="en-US" altLang="en-US">
                <a:latin typeface="Tahoma" panose="020B0604030504040204" pitchFamily="34" charset="0"/>
              </a:rPr>
              <a:t>-</a:t>
            </a:r>
          </a:p>
        </p:txBody>
      </p:sp>
      <p:graphicFrame>
        <p:nvGraphicFramePr>
          <p:cNvPr id="13330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294438" y="2981325"/>
          <a:ext cx="115728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5" name="Equation" r:id="rId9" imgW="558720" imgH="215640" progId="Equation.3">
                  <p:embed/>
                </p:oleObj>
              </mc:Choice>
              <mc:Fallback>
                <p:oleObj name="Equation" r:id="rId9" imgW="558720" imgH="215640" progId="Equation.3">
                  <p:embed/>
                  <p:pic>
                    <p:nvPicPr>
                      <p:cNvPr id="1333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438" y="2981325"/>
                        <a:ext cx="1157287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743753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55CA-720F-40EC-B63D-021BFCCBCF1D}" type="slidenum">
              <a:rPr lang="en-GB" altLang="en-US"/>
              <a:pPr/>
              <a:t>22</a:t>
            </a:fld>
            <a:endParaRPr lang="en-GB" altLang="en-US"/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12888"/>
            <a:ext cx="8278813" cy="4724400"/>
          </a:xfrm>
        </p:spPr>
        <p:txBody>
          <a:bodyPr/>
          <a:lstStyle/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If </a:t>
            </a:r>
            <a:r>
              <a:rPr lang="en-US" altLang="en-US" sz="24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(.)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monotonic, the rule remains the same if we use: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 		                   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is a </a:t>
            </a:r>
            <a:r>
              <a:rPr lang="en-US" alt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discriminant function</a:t>
            </a:r>
          </a:p>
          <a:p>
            <a:endParaRPr lang="en-US" alt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general, discriminant functions can be defined </a:t>
            </a:r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independent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of</a:t>
            </a:r>
            <a:r>
              <a:rPr lang="en-US" alt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Bayesian rule.  They lead to </a:t>
            </a:r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suboptimal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solutions, yet if chosen appropriately, can be computationally more tractable.</a:t>
            </a:r>
            <a:endParaRPr lang="en-GB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l-GR" altLang="en-US" sz="2400" dirty="0"/>
          </a:p>
        </p:txBody>
      </p:sp>
      <p:graphicFrame>
        <p:nvGraphicFramePr>
          <p:cNvPr id="410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027119"/>
              </p:ext>
            </p:extLst>
          </p:nvPr>
        </p:nvGraphicFramePr>
        <p:xfrm>
          <a:off x="1447800" y="2209800"/>
          <a:ext cx="64531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" name="Equation" r:id="rId3" imgW="2692080" imgH="253800" progId="Equation.3">
                  <p:embed/>
                </p:oleObj>
              </mc:Choice>
              <mc:Fallback>
                <p:oleObj name="Equation" r:id="rId3" imgW="2692080" imgH="253800" progId="Equation.3">
                  <p:embed/>
                  <p:pic>
                    <p:nvPicPr>
                      <p:cNvPr id="410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209800"/>
                        <a:ext cx="64531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219425"/>
              </p:ext>
            </p:extLst>
          </p:nvPr>
        </p:nvGraphicFramePr>
        <p:xfrm>
          <a:off x="914400" y="3174655"/>
          <a:ext cx="307975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1" name="Equation" r:id="rId5" imgW="1180800" imgH="253800" progId="Equation.3">
                  <p:embed/>
                </p:oleObj>
              </mc:Choice>
              <mc:Fallback>
                <p:oleObj name="Equation" r:id="rId5" imgW="1180800" imgH="253800" progId="Equation.3">
                  <p:embed/>
                  <p:pic>
                    <p:nvPicPr>
                      <p:cNvPr id="410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74655"/>
                        <a:ext cx="3079750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563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BCF0-4EDB-4D22-B9E5-67A7583FAB97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350"/>
            <a:ext cx="7772400" cy="590550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BAYESIAN CLASSIFIER FOR NORMAL DISTRIBUTIONS</a:t>
            </a:r>
            <a:endParaRPr lang="en-GB" altLang="en-US" sz="28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Multivariate Gaussian pdf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called </a:t>
            </a:r>
            <a:r>
              <a:rPr lang="en-US" alt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covariance matrix</a:t>
            </a:r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078766"/>
              </p:ext>
            </p:extLst>
          </p:nvPr>
        </p:nvGraphicFramePr>
        <p:xfrm>
          <a:off x="1150143" y="1981200"/>
          <a:ext cx="6843713" cy="336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Equation" r:id="rId3" imgW="3124080" imgH="1562040" progId="Equation.3">
                  <p:embed/>
                </p:oleObj>
              </mc:Choice>
              <mc:Fallback>
                <p:oleObj name="Equation" r:id="rId3" imgW="3124080" imgH="1562040" progId="Equation.3">
                  <p:embed/>
                  <p:pic>
                    <p:nvPicPr>
                      <p:cNvPr id="143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143" y="1981200"/>
                        <a:ext cx="6843713" cy="336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78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B35B-3A84-445E-BDBA-29E504574E76}" type="slidenum">
              <a:rPr lang="en-GB" altLang="en-US"/>
              <a:pPr/>
              <a:t>24</a:t>
            </a:fld>
            <a:endParaRPr lang="en-GB" altLang="en-US"/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65238"/>
            <a:ext cx="7772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          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is monotonic.  Define:</a:t>
            </a:r>
          </a:p>
          <a:p>
            <a:endParaRPr lang="en-US" altLang="en-US" sz="2400" dirty="0"/>
          </a:p>
          <a:p>
            <a:pPr lvl="1"/>
            <a:r>
              <a:rPr lang="en-US" altLang="en-US" sz="2400" dirty="0"/>
              <a:t> 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 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2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</a:p>
          <a:p>
            <a:pPr lvl="1"/>
            <a:endParaRPr lang="en-US" altLang="en-US" sz="2200" dirty="0">
              <a:solidFill>
                <a:schemeClr val="accent1"/>
              </a:solidFill>
            </a:endParaRPr>
          </a:p>
          <a:p>
            <a:pPr lvl="1"/>
            <a:endParaRPr lang="en-US" altLang="en-US" sz="22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800" dirty="0"/>
              <a:t>  </a:t>
            </a:r>
            <a:endParaRPr lang="en-GB" altLang="en-US" sz="2800" dirty="0"/>
          </a:p>
          <a:p>
            <a:pPr>
              <a:buFont typeface="Wingdings" panose="05000000000000000000" pitchFamily="2" charset="2"/>
              <a:buNone/>
            </a:pPr>
            <a:endParaRPr lang="el-GR" altLang="en-US" dirty="0"/>
          </a:p>
        </p:txBody>
      </p:sp>
      <p:graphicFrame>
        <p:nvGraphicFramePr>
          <p:cNvPr id="411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85803"/>
              </p:ext>
            </p:extLst>
          </p:nvPr>
        </p:nvGraphicFramePr>
        <p:xfrm>
          <a:off x="1076181" y="1143000"/>
          <a:ext cx="7207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4" name="Equation" r:id="rId3" imgW="291960" imgH="203040" progId="Equation.3">
                  <p:embed/>
                </p:oleObj>
              </mc:Choice>
              <mc:Fallback>
                <p:oleObj name="Equation" r:id="rId3" imgW="291960" imgH="203040" progId="Equation.3">
                  <p:embed/>
                  <p:pic>
                    <p:nvPicPr>
                      <p:cNvPr id="4116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181" y="1143000"/>
                        <a:ext cx="7207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512745"/>
              </p:ext>
            </p:extLst>
          </p:nvPr>
        </p:nvGraphicFramePr>
        <p:xfrm>
          <a:off x="1676400" y="1749426"/>
          <a:ext cx="3975100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5" name="Equation" r:id="rId5" imgW="1663560" imgH="507960" progId="Equation.3">
                  <p:embed/>
                </p:oleObj>
              </mc:Choice>
              <mc:Fallback>
                <p:oleObj name="Equation" r:id="rId5" imgW="1663560" imgH="507960" progId="Equation.3">
                  <p:embed/>
                  <p:pic>
                    <p:nvPicPr>
                      <p:cNvPr id="4116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49426"/>
                        <a:ext cx="3975100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692354"/>
              </p:ext>
            </p:extLst>
          </p:nvPr>
        </p:nvGraphicFramePr>
        <p:xfrm>
          <a:off x="1796906" y="2802386"/>
          <a:ext cx="6873875" cy="196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6" name="Equation" r:id="rId7" imgW="2844720" imgH="812520" progId="Equation.3">
                  <p:embed/>
                </p:oleObj>
              </mc:Choice>
              <mc:Fallback>
                <p:oleObj name="Equation" r:id="rId7" imgW="2844720" imgH="812520" progId="Equation.3">
                  <p:embed/>
                  <p:pic>
                    <p:nvPicPr>
                      <p:cNvPr id="4116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6906" y="2802386"/>
                        <a:ext cx="6873875" cy="196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55" name="Object 7"/>
          <p:cNvGraphicFramePr>
            <a:graphicFrameLocks noChangeAspect="1"/>
          </p:cNvGraphicFramePr>
          <p:nvPr/>
        </p:nvGraphicFramePr>
        <p:xfrm>
          <a:off x="3276600" y="5387975"/>
          <a:ext cx="2303463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7" name="Equation" r:id="rId9" imgW="977760" imgH="482400" progId="Equation.3">
                  <p:embed/>
                </p:oleObj>
              </mc:Choice>
              <mc:Fallback>
                <p:oleObj name="Equation" r:id="rId9" imgW="977760" imgH="482400" progId="Equation.3">
                  <p:embed/>
                  <p:pic>
                    <p:nvPicPr>
                      <p:cNvPr id="4116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387975"/>
                        <a:ext cx="2303463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3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DF0C-5DC8-4469-A1F8-8BB487C1CCBC}" type="slidenum">
              <a:rPr lang="en-GB" altLang="en-US"/>
              <a:pPr/>
              <a:t>25</a:t>
            </a:fld>
            <a:endParaRPr lang="en-GB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-26988"/>
            <a:ext cx="7535863" cy="5367338"/>
          </a:xfrm>
        </p:spPr>
        <p:txBody>
          <a:bodyPr/>
          <a:lstStyle/>
          <a:p>
            <a:pPr lvl="1"/>
            <a:endParaRPr lang="en-US" altLang="en-US" sz="1400" dirty="0"/>
          </a:p>
          <a:p>
            <a:pPr lvl="1"/>
            <a:r>
              <a:rPr lang="en-US" altLang="en-US" sz="2400" dirty="0"/>
              <a:t> </a:t>
            </a:r>
          </a:p>
          <a:p>
            <a:pPr lvl="1"/>
            <a:endParaRPr lang="en-US" altLang="en-US" sz="1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		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400" dirty="0"/>
              <a:t>		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That is,</a:t>
            </a:r>
            <a:r>
              <a:rPr lang="en-US" altLang="en-US" sz="2400" dirty="0"/>
              <a:t>	      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is 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quadratic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and the surfaces 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marL="922338" lvl="2" indent="0"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quadrics, ellipsoids, parabolas, hyperbolas, </a:t>
            </a:r>
            <a:b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pairs of lines.</a:t>
            </a:r>
            <a:endParaRPr lang="en-US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example:</a:t>
            </a:r>
          </a:p>
          <a:p>
            <a:pPr lvl="1">
              <a:buFont typeface="Wingdings" panose="05000000000000000000" pitchFamily="2" charset="2"/>
              <a:buNone/>
            </a:pPr>
            <a:endParaRPr lang="en-GB" altLang="en-US" sz="2400" dirty="0"/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1677988" y="80963"/>
          <a:ext cx="542925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0" name="Equation" r:id="rId3" imgW="2641320" imgH="812520" progId="Equation.3">
                  <p:embed/>
                </p:oleObj>
              </mc:Choice>
              <mc:Fallback>
                <p:oleObj name="Equation" r:id="rId3" imgW="2641320" imgH="812520" progId="Equation.3">
                  <p:embed/>
                  <p:pic>
                    <p:nvPicPr>
                      <p:cNvPr id="163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80963"/>
                        <a:ext cx="5429250" cy="167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401608"/>
              </p:ext>
            </p:extLst>
          </p:nvPr>
        </p:nvGraphicFramePr>
        <p:xfrm>
          <a:off x="2819400" y="2219325"/>
          <a:ext cx="9366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1" name="Equation" r:id="rId5" imgW="368280" imgH="228600" progId="Equation.3">
                  <p:embed/>
                </p:oleObj>
              </mc:Choice>
              <mc:Fallback>
                <p:oleObj name="Equation" r:id="rId5" imgW="368280" imgH="228600" progId="Equation.3">
                  <p:embed/>
                  <p:pic>
                    <p:nvPicPr>
                      <p:cNvPr id="163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219325"/>
                        <a:ext cx="93662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3198813" y="2708275"/>
          <a:ext cx="22431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" name="Equation" r:id="rId7" imgW="1066680" imgH="241200" progId="Equation.3">
                  <p:embed/>
                </p:oleObj>
              </mc:Choice>
              <mc:Fallback>
                <p:oleObj name="Equation" r:id="rId7" imgW="1066680" imgH="241200" progId="Equation.3">
                  <p:embed/>
                  <p:pic>
                    <p:nvPicPr>
                      <p:cNvPr id="163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8813" y="2708275"/>
                        <a:ext cx="224313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2" name="Picture 8" descr="pp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4411997"/>
            <a:ext cx="6048000" cy="23250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5960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21ED4-144A-4E92-8D81-50D786DB7674}" type="slidenum">
              <a:rPr lang="en-GB" altLang="en-US"/>
              <a:pPr/>
              <a:t>26</a:t>
            </a:fld>
            <a:endParaRPr lang="en-GB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15888"/>
            <a:ext cx="8458200" cy="6742112"/>
          </a:xfrm>
        </p:spPr>
        <p:txBody>
          <a:bodyPr/>
          <a:lstStyle/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Decision Hyperplanes</a:t>
            </a:r>
          </a:p>
          <a:p>
            <a:endParaRPr lang="en-US" altLang="en-US" sz="2400" dirty="0"/>
          </a:p>
          <a:p>
            <a:pPr lvl="1"/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Quadratic terms:</a:t>
            </a:r>
          </a:p>
          <a:p>
            <a:pPr lvl="1"/>
            <a:endParaRPr lang="en-US" altLang="en-US" sz="2400" dirty="0"/>
          </a:p>
          <a:p>
            <a:pPr lvl="1" algn="just"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If </a:t>
            </a:r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	          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  (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same) the quadratic terms are not of interest.  They are not involved in comparisons.  Then, equivalently, we can write: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Discriminant functions are </a:t>
            </a:r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400" dirty="0"/>
              <a:t>	</a:t>
            </a:r>
            <a:endParaRPr lang="en-GB" altLang="en-US" sz="1400" dirty="0"/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3971925" y="836613"/>
          <a:ext cx="1392238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" name="Equation" r:id="rId3" imgW="507960" imgH="253800" progId="Equation.3">
                  <p:embed/>
                </p:oleObj>
              </mc:Choice>
              <mc:Fallback>
                <p:oleObj name="Equation" r:id="rId3" imgW="507960" imgH="253800" progId="Equation.3">
                  <p:embed/>
                  <p:pic>
                    <p:nvPicPr>
                      <p:cNvPr id="153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1925" y="836613"/>
                        <a:ext cx="1392238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244929"/>
              </p:ext>
            </p:extLst>
          </p:nvPr>
        </p:nvGraphicFramePr>
        <p:xfrm>
          <a:off x="2254135" y="1783505"/>
          <a:ext cx="11430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5" name="Equation" r:id="rId5" imgW="457200" imgH="228600" progId="Equation.3">
                  <p:embed/>
                </p:oleObj>
              </mc:Choice>
              <mc:Fallback>
                <p:oleObj name="Equation" r:id="rId5" imgW="457200" imgH="228600" progId="Equation.3">
                  <p:embed/>
                  <p:pic>
                    <p:nvPicPr>
                      <p:cNvPr id="153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135" y="1783505"/>
                        <a:ext cx="114300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402596"/>
              </p:ext>
            </p:extLst>
          </p:nvPr>
        </p:nvGraphicFramePr>
        <p:xfrm>
          <a:off x="2286000" y="3173312"/>
          <a:ext cx="4386262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6" name="Equation" r:id="rId7" imgW="1701720" imgH="939600" progId="Equation.3">
                  <p:embed/>
                </p:oleObj>
              </mc:Choice>
              <mc:Fallback>
                <p:oleObj name="Equation" r:id="rId7" imgW="1701720" imgH="939600" progId="Equation.3">
                  <p:embed/>
                  <p:pic>
                    <p:nvPicPr>
                      <p:cNvPr id="153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173312"/>
                        <a:ext cx="4386262" cy="2419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180154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EC73-D719-44F6-9999-EE107A643FDF}" type="slidenum">
              <a:rPr lang="en-GB" altLang="en-US"/>
              <a:pPr/>
              <a:t>27</a:t>
            </a:fld>
            <a:endParaRPr lang="en-GB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36513" y="-26988"/>
            <a:ext cx="7246938" cy="5529263"/>
          </a:xfrm>
        </p:spPr>
        <p:txBody>
          <a:bodyPr/>
          <a:lstStyle/>
          <a:p>
            <a:pPr lvl="1">
              <a:tabLst>
                <a:tab pos="3886200" algn="l"/>
              </a:tabLst>
            </a:pPr>
            <a:r>
              <a:rPr lang="en-US" altLang="en-US" sz="2400" dirty="0"/>
              <a:t>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Let in addition:</a:t>
            </a:r>
          </a:p>
          <a:p>
            <a:pPr lvl="2">
              <a:tabLst>
                <a:tab pos="3886200" algn="l"/>
              </a:tabLst>
            </a:pPr>
            <a:r>
              <a:rPr lang="en-US" altLang="en-US" sz="2400" dirty="0"/>
              <a:t> </a:t>
            </a:r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r>
              <a:rPr lang="en-US" altLang="en-US" sz="2400" dirty="0"/>
              <a:t> </a:t>
            </a:r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r>
              <a:rPr lang="en-US" altLang="en-US" sz="2400" dirty="0"/>
              <a:t> </a:t>
            </a:r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endParaRPr lang="en-US" altLang="en-US" sz="800" dirty="0"/>
          </a:p>
          <a:p>
            <a:pPr lvl="2">
              <a:tabLst>
                <a:tab pos="3886200" algn="l"/>
              </a:tabLst>
            </a:pPr>
            <a:r>
              <a:rPr lang="en-US" altLang="en-US" sz="2400" dirty="0"/>
              <a:t>  </a:t>
            </a:r>
          </a:p>
          <a:p>
            <a:pPr lvl="2">
              <a:buFont typeface="Tahoma" panose="020B0604030504040204" pitchFamily="34" charset="0"/>
              <a:buChar char="–"/>
              <a:tabLst>
                <a:tab pos="3886200" algn="l"/>
              </a:tabLst>
            </a:pPr>
            <a:endParaRPr lang="en-GB" altLang="en-US" sz="2400" dirty="0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-36513" y="-26988"/>
            <a:ext cx="7772401" cy="605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el-GR" altLang="en-US" sz="1600">
              <a:latin typeface="Tahoma" panose="020B0604030504040204" pitchFamily="34" charset="0"/>
            </a:endParaRPr>
          </a:p>
        </p:txBody>
      </p:sp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1223963" y="406400"/>
          <a:ext cx="6402387" cy="449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" name="Equation" r:id="rId3" imgW="2933640" imgH="2057400" progId="Equation.3">
                  <p:embed/>
                </p:oleObj>
              </mc:Choice>
              <mc:Fallback>
                <p:oleObj name="Equation" r:id="rId3" imgW="2933640" imgH="2057400" progId="Equation.3">
                  <p:embed/>
                  <p:pic>
                    <p:nvPicPr>
                      <p:cNvPr id="174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406400"/>
                        <a:ext cx="6402387" cy="449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5" name="Picture 7" descr="pp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4652963"/>
            <a:ext cx="5184775" cy="22050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82273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AEB8C-B145-4924-8225-6A432075DDA3}" type="slidenum">
              <a:rPr lang="en-GB" altLang="en-US"/>
              <a:pPr/>
              <a:t>28</a:t>
            </a:fld>
            <a:endParaRPr lang="en-GB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0975" y="-26988"/>
            <a:ext cx="7772400" cy="5475288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Nondiagonal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z="2400" dirty="0"/>
          </a:p>
          <a:p>
            <a:pPr lvl="2"/>
            <a:r>
              <a:rPr lang="en-US" altLang="en-US" sz="2400" dirty="0"/>
              <a:t> </a:t>
            </a:r>
          </a:p>
          <a:p>
            <a:pPr lvl="2"/>
            <a:endParaRPr lang="en-US" altLang="en-US" sz="2400" dirty="0"/>
          </a:p>
          <a:p>
            <a:pPr lvl="2"/>
            <a:r>
              <a:rPr lang="en-US" altLang="en-US" sz="2400" dirty="0"/>
              <a:t>  </a:t>
            </a:r>
          </a:p>
          <a:p>
            <a:pPr lvl="2"/>
            <a:endParaRPr lang="en-US" altLang="en-US" sz="2400" dirty="0"/>
          </a:p>
          <a:p>
            <a:pPr lvl="2"/>
            <a:r>
              <a:rPr lang="en-US" altLang="en-US" sz="2400" dirty="0"/>
              <a:t> 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Decision hyperplane</a:t>
            </a:r>
            <a:endParaRPr lang="en-GB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8437" name="Object 5"/>
          <p:cNvGraphicFramePr>
            <a:graphicFrameLocks noChangeAspect="1"/>
          </p:cNvGraphicFramePr>
          <p:nvPr/>
        </p:nvGraphicFramePr>
        <p:xfrm>
          <a:off x="2625725" y="-79375"/>
          <a:ext cx="15113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8" name="Equation" r:id="rId3" imgW="571320" imgH="203040" progId="Equation.3">
                  <p:embed/>
                </p:oleObj>
              </mc:Choice>
              <mc:Fallback>
                <p:oleObj name="Equation" r:id="rId3" imgW="571320" imgH="203040" progId="Equation.3">
                  <p:embed/>
                  <p:pic>
                    <p:nvPicPr>
                      <p:cNvPr id="184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725" y="-79375"/>
                        <a:ext cx="15113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1536700" y="692150"/>
          <a:ext cx="354488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9" name="Equation" r:id="rId5" imgW="1422360" imgH="266400" progId="Equation.3">
                  <p:embed/>
                </p:oleObj>
              </mc:Choice>
              <mc:Fallback>
                <p:oleObj name="Equation" r:id="rId5" imgW="1422360" imgH="266400" progId="Equation.3">
                  <p:embed/>
                  <p:pic>
                    <p:nvPicPr>
                      <p:cNvPr id="184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692150"/>
                        <a:ext cx="3544888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1544638" y="1628775"/>
          <a:ext cx="22320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0" name="Equation" r:id="rId7" imgW="1066680" imgH="279360" progId="Equation.3">
                  <p:embed/>
                </p:oleObj>
              </mc:Choice>
              <mc:Fallback>
                <p:oleObj name="Equation" r:id="rId7" imgW="1066680" imgH="279360" progId="Equation.3">
                  <p:embed/>
                  <p:pic>
                    <p:nvPicPr>
                      <p:cNvPr id="184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1628775"/>
                        <a:ext cx="22320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1922463" y="2327275"/>
          <a:ext cx="5724525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1" name="Equation" r:id="rId9" imgW="2590560" imgH="990360" progId="Equation.3">
                  <p:embed/>
                </p:oleObj>
              </mc:Choice>
              <mc:Fallback>
                <p:oleObj name="Equation" r:id="rId9" imgW="2590560" imgH="990360" progId="Equation.3">
                  <p:embed/>
                  <p:pic>
                    <p:nvPicPr>
                      <p:cNvPr id="184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2327275"/>
                        <a:ext cx="5724525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9"/>
          <p:cNvGraphicFramePr>
            <a:graphicFrameLocks noChangeAspect="1"/>
          </p:cNvGraphicFramePr>
          <p:nvPr/>
        </p:nvGraphicFramePr>
        <p:xfrm>
          <a:off x="5381625" y="4941888"/>
          <a:ext cx="305435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2" name="Equation" r:id="rId11" imgW="1409400" imgH="558720" progId="Equation.3">
                  <p:embed/>
                </p:oleObj>
              </mc:Choice>
              <mc:Fallback>
                <p:oleObj name="Equation" r:id="rId11" imgW="1409400" imgH="558720" progId="Equation.3">
                  <p:embed/>
                  <p:pic>
                    <p:nvPicPr>
                      <p:cNvPr id="184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25" y="4941888"/>
                        <a:ext cx="3054350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3992563" y="5213350"/>
            <a:ext cx="96043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3992563" y="5483225"/>
            <a:ext cx="1055687" cy="268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2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1955-739F-4114-A9B9-015AC3C61D96}" type="slidenum">
              <a:rPr lang="en-GB" altLang="en-US"/>
              <a:pPr/>
              <a:t>29</a:t>
            </a:fld>
            <a:endParaRPr lang="en-GB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950" y="44450"/>
            <a:ext cx="7631113" cy="620395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Minimum Distance Classifiers</a:t>
            </a:r>
          </a:p>
          <a:p>
            <a:pPr lvl="1"/>
            <a:endParaRPr lang="en-US" altLang="en-US" sz="24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en-US" sz="2400" dirty="0"/>
              <a:t>                      </a:t>
            </a:r>
            <a:r>
              <a:rPr lang="en-US" altLang="en-US" sz="2400" dirty="0" smtClean="0"/>
              <a:t>             </a:t>
            </a:r>
            <a:r>
              <a:rPr lang="en-US" altLang="en-US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equiprobable</a:t>
            </a: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 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  </a:t>
            </a:r>
          </a:p>
          <a:p>
            <a:pPr lvl="1"/>
            <a:endParaRPr lang="en-US" alt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accent1"/>
                </a:solidFill>
              </a:rPr>
              <a:t>		</a:t>
            </a:r>
            <a:r>
              <a:rPr lang="en-US" altLang="en-US" sz="24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Euclidean 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Distance:</a:t>
            </a:r>
            <a:r>
              <a:rPr lang="en-US" altLang="en-US" sz="2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smaller</a:t>
            </a: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 lvl="1"/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1"/>
                </a:solidFill>
              </a:rPr>
              <a:t>	</a:t>
            </a:r>
            <a:r>
              <a:rPr lang="en-US" alt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Mahalanobis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Distance: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			smaller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</a:pPr>
            <a:endParaRPr lang="en-GB" altLang="en-US" sz="2400" dirty="0"/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956755"/>
              </p:ext>
            </p:extLst>
          </p:nvPr>
        </p:nvGraphicFramePr>
        <p:xfrm>
          <a:off x="1269206" y="628315"/>
          <a:ext cx="16002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0" name="Equation" r:id="rId3" imgW="736560" imgH="393480" progId="Equation.3">
                  <p:embed/>
                </p:oleObj>
              </mc:Choice>
              <mc:Fallback>
                <p:oleObj name="Equation" r:id="rId3" imgW="736560" imgH="393480" progId="Equation.3">
                  <p:embed/>
                  <p:pic>
                    <p:nvPicPr>
                      <p:cNvPr id="194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9206" y="628315"/>
                        <a:ext cx="160020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881267"/>
              </p:ext>
            </p:extLst>
          </p:nvPr>
        </p:nvGraphicFramePr>
        <p:xfrm>
          <a:off x="1143000" y="1441005"/>
          <a:ext cx="42767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1" name="Equation" r:id="rId5" imgW="1955520" imgH="393480" progId="Equation.3">
                  <p:embed/>
                </p:oleObj>
              </mc:Choice>
              <mc:Fallback>
                <p:oleObj name="Equation" r:id="rId5" imgW="1955520" imgH="393480" progId="Equation.3">
                  <p:embed/>
                  <p:pic>
                    <p:nvPicPr>
                      <p:cNvPr id="194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41005"/>
                        <a:ext cx="42767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440575"/>
              </p:ext>
            </p:extLst>
          </p:nvPr>
        </p:nvGraphicFramePr>
        <p:xfrm>
          <a:off x="990600" y="4243387"/>
          <a:ext cx="4048125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2" name="Equation" r:id="rId7" imgW="1600200" imgH="241200" progId="Equation.3">
                  <p:embed/>
                </p:oleObj>
              </mc:Choice>
              <mc:Fallback>
                <p:oleObj name="Equation" r:id="rId7" imgW="1600200" imgH="241200" progId="Equation.3">
                  <p:embed/>
                  <p:pic>
                    <p:nvPicPr>
                      <p:cNvPr id="194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243387"/>
                        <a:ext cx="4048125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489597"/>
              </p:ext>
            </p:extLst>
          </p:nvPr>
        </p:nvGraphicFramePr>
        <p:xfrm>
          <a:off x="3810000" y="3273453"/>
          <a:ext cx="23050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3" name="Equation" r:id="rId9" imgW="799920" imgH="304560" progId="Equation.3">
                  <p:embed/>
                </p:oleObj>
              </mc:Choice>
              <mc:Fallback>
                <p:oleObj name="Equation" r:id="rId9" imgW="799920" imgH="304560" progId="Equation.3">
                  <p:embed/>
                  <p:pic>
                    <p:nvPicPr>
                      <p:cNvPr id="194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273453"/>
                        <a:ext cx="230505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270370"/>
              </p:ext>
            </p:extLst>
          </p:nvPr>
        </p:nvGraphicFramePr>
        <p:xfrm>
          <a:off x="1269206" y="2620963"/>
          <a:ext cx="3490912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4" name="Equation" r:id="rId11" imgW="1600200" imgH="241200" progId="Equation.3">
                  <p:embed/>
                </p:oleObj>
              </mc:Choice>
              <mc:Fallback>
                <p:oleObj name="Equation" r:id="rId11" imgW="1600200" imgH="241200" progId="Equation.3">
                  <p:embed/>
                  <p:pic>
                    <p:nvPicPr>
                      <p:cNvPr id="194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9206" y="2620963"/>
                        <a:ext cx="3490912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581155"/>
              </p:ext>
            </p:extLst>
          </p:nvPr>
        </p:nvGraphicFramePr>
        <p:xfrm>
          <a:off x="4070350" y="4700587"/>
          <a:ext cx="438785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5" name="Equation" r:id="rId13" imgW="1752480" imgH="368280" progId="Equation.3">
                  <p:embed/>
                </p:oleObj>
              </mc:Choice>
              <mc:Fallback>
                <p:oleObj name="Equation" r:id="rId13" imgW="1752480" imgH="368280" progId="Equation.3">
                  <p:embed/>
                  <p:pic>
                    <p:nvPicPr>
                      <p:cNvPr id="194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350" y="4700587"/>
                        <a:ext cx="4387850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6328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90A-F39B-4F21-97E5-510F7380F3A8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387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34938"/>
            <a:ext cx="8915400" cy="6264275"/>
          </a:xfrm>
        </p:spPr>
        <p:txBody>
          <a:bodyPr/>
          <a:lstStyle/>
          <a:p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altLang="en-US" sz="22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classifier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consists of a </a:t>
            </a:r>
            <a:r>
              <a:rPr lang="en-US" altLang="en-US" sz="22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 of functions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, whose values, computed at    , determine the class to which the corresponding pattern belongs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altLang="en-US" sz="22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Classification system overview</a:t>
            </a:r>
          </a:p>
          <a:p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87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291581"/>
              </p:ext>
            </p:extLst>
          </p:nvPr>
        </p:nvGraphicFramePr>
        <p:xfrm>
          <a:off x="228600" y="381000"/>
          <a:ext cx="3397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3" imgW="126720" imgH="215640" progId="Equation.3">
                  <p:embed/>
                </p:oleObj>
              </mc:Choice>
              <mc:Fallback>
                <p:oleObj name="Equation" r:id="rId3" imgW="126720" imgH="215640" progId="Equation.3">
                  <p:embed/>
                  <p:pic>
                    <p:nvPicPr>
                      <p:cNvPr id="387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1000"/>
                        <a:ext cx="3397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7076" name="Group 4"/>
          <p:cNvGrpSpPr>
            <a:grpSpLocks/>
          </p:cNvGrpSpPr>
          <p:nvPr/>
        </p:nvGrpSpPr>
        <p:grpSpPr bwMode="auto">
          <a:xfrm>
            <a:off x="1763713" y="1947863"/>
            <a:ext cx="4470400" cy="4246562"/>
            <a:chOff x="626" y="1296"/>
            <a:chExt cx="2446" cy="3456"/>
          </a:xfrm>
        </p:grpSpPr>
        <p:sp>
          <p:nvSpPr>
            <p:cNvPr id="387077" name="Text Box 5"/>
            <p:cNvSpPr txBox="1">
              <a:spLocks noChangeArrowheads="1"/>
            </p:cNvSpPr>
            <p:nvPr/>
          </p:nvSpPr>
          <p:spPr bwMode="auto">
            <a:xfrm>
              <a:off x="1439" y="1545"/>
              <a:ext cx="101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  <a:buFontTx/>
                <a:buNone/>
              </a:pPr>
              <a:endParaRPr lang="el-GR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387078" name="Rectangle 6" descr="White marble"/>
            <p:cNvSpPr>
              <a:spLocks noChangeArrowheads="1"/>
            </p:cNvSpPr>
            <p:nvPr/>
          </p:nvSpPr>
          <p:spPr bwMode="auto">
            <a:xfrm>
              <a:off x="1680" y="1536"/>
              <a:ext cx="1056" cy="480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sensor</a:t>
              </a:r>
              <a:endParaRPr lang="en-GB" altLang="en-US" sz="2000"/>
            </a:p>
          </p:txBody>
        </p:sp>
        <p:sp>
          <p:nvSpPr>
            <p:cNvPr id="387079" name="Rectangle 7" descr="White marble"/>
            <p:cNvSpPr>
              <a:spLocks noChangeArrowheads="1"/>
            </p:cNvSpPr>
            <p:nvPr/>
          </p:nvSpPr>
          <p:spPr bwMode="auto">
            <a:xfrm>
              <a:off x="1680" y="2256"/>
              <a:ext cx="1056" cy="480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feature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generation</a:t>
              </a:r>
              <a:endParaRPr lang="en-GB" altLang="en-US" sz="2000"/>
            </a:p>
          </p:txBody>
        </p:sp>
        <p:sp>
          <p:nvSpPr>
            <p:cNvPr id="387080" name="Rectangle 8" descr="White marble"/>
            <p:cNvSpPr>
              <a:spLocks noChangeArrowheads="1"/>
            </p:cNvSpPr>
            <p:nvPr/>
          </p:nvSpPr>
          <p:spPr bwMode="auto">
            <a:xfrm>
              <a:off x="1680" y="2976"/>
              <a:ext cx="1056" cy="432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feature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selection</a:t>
              </a:r>
              <a:endParaRPr lang="en-GB" altLang="en-US" sz="2000"/>
            </a:p>
          </p:txBody>
        </p:sp>
        <p:sp>
          <p:nvSpPr>
            <p:cNvPr id="387081" name="Rectangle 9" descr="White marble"/>
            <p:cNvSpPr>
              <a:spLocks noChangeArrowheads="1"/>
            </p:cNvSpPr>
            <p:nvPr/>
          </p:nvSpPr>
          <p:spPr bwMode="auto">
            <a:xfrm>
              <a:off x="1680" y="3648"/>
              <a:ext cx="1056" cy="432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classifier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design</a:t>
              </a:r>
              <a:endParaRPr lang="en-GB" altLang="en-US" sz="2000"/>
            </a:p>
          </p:txBody>
        </p:sp>
        <p:sp>
          <p:nvSpPr>
            <p:cNvPr id="387082" name="Rectangle 10" descr="White marble"/>
            <p:cNvSpPr>
              <a:spLocks noChangeArrowheads="1"/>
            </p:cNvSpPr>
            <p:nvPr/>
          </p:nvSpPr>
          <p:spPr bwMode="auto">
            <a:xfrm>
              <a:off x="1680" y="4320"/>
              <a:ext cx="1056" cy="432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system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evaluation</a:t>
              </a:r>
              <a:endParaRPr lang="en-GB" altLang="en-US" sz="2000"/>
            </a:p>
          </p:txBody>
        </p:sp>
        <p:sp>
          <p:nvSpPr>
            <p:cNvPr id="387083" name="Text Box 11"/>
            <p:cNvSpPr txBox="1">
              <a:spLocks noChangeArrowheads="1"/>
            </p:cNvSpPr>
            <p:nvPr/>
          </p:nvSpPr>
          <p:spPr bwMode="auto">
            <a:xfrm>
              <a:off x="626" y="1428"/>
              <a:ext cx="606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Patterns</a:t>
              </a:r>
              <a:endParaRPr lang="en-GB" alt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87084" name="Line 12"/>
            <p:cNvSpPr>
              <a:spLocks noChangeShapeType="1"/>
            </p:cNvSpPr>
            <p:nvPr/>
          </p:nvSpPr>
          <p:spPr bwMode="auto">
            <a:xfrm>
              <a:off x="2208" y="2016"/>
              <a:ext cx="0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85" name="Line 13"/>
            <p:cNvSpPr>
              <a:spLocks noChangeShapeType="1"/>
            </p:cNvSpPr>
            <p:nvPr/>
          </p:nvSpPr>
          <p:spPr bwMode="auto">
            <a:xfrm>
              <a:off x="2208" y="2736"/>
              <a:ext cx="0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86" name="Line 14"/>
            <p:cNvSpPr>
              <a:spLocks noChangeShapeType="1"/>
            </p:cNvSpPr>
            <p:nvPr/>
          </p:nvSpPr>
          <p:spPr bwMode="auto">
            <a:xfrm>
              <a:off x="2208" y="3408"/>
              <a:ext cx="0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87" name="Line 15"/>
            <p:cNvSpPr>
              <a:spLocks noChangeShapeType="1"/>
            </p:cNvSpPr>
            <p:nvPr/>
          </p:nvSpPr>
          <p:spPr bwMode="auto">
            <a:xfrm>
              <a:off x="2208" y="4080"/>
              <a:ext cx="0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88" name="Line 16"/>
            <p:cNvSpPr>
              <a:spLocks noChangeShapeType="1"/>
            </p:cNvSpPr>
            <p:nvPr/>
          </p:nvSpPr>
          <p:spPr bwMode="auto">
            <a:xfrm>
              <a:off x="1008" y="129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89" name="Line 17"/>
            <p:cNvSpPr>
              <a:spLocks noChangeShapeType="1"/>
            </p:cNvSpPr>
            <p:nvPr/>
          </p:nvSpPr>
          <p:spPr bwMode="auto">
            <a:xfrm>
              <a:off x="2208" y="1296"/>
              <a:ext cx="0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0" name="Line 18"/>
            <p:cNvSpPr>
              <a:spLocks noChangeShapeType="1"/>
            </p:cNvSpPr>
            <p:nvPr/>
          </p:nvSpPr>
          <p:spPr bwMode="auto">
            <a:xfrm>
              <a:off x="2736" y="177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1" name="Line 19"/>
            <p:cNvSpPr>
              <a:spLocks noChangeShapeType="1"/>
            </p:cNvSpPr>
            <p:nvPr/>
          </p:nvSpPr>
          <p:spPr bwMode="auto">
            <a:xfrm>
              <a:off x="2736" y="249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2" name="Line 20"/>
            <p:cNvSpPr>
              <a:spLocks noChangeShapeType="1"/>
            </p:cNvSpPr>
            <p:nvPr/>
          </p:nvSpPr>
          <p:spPr bwMode="auto">
            <a:xfrm>
              <a:off x="2736" y="316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3" name="Line 21"/>
            <p:cNvSpPr>
              <a:spLocks noChangeShapeType="1"/>
            </p:cNvSpPr>
            <p:nvPr/>
          </p:nvSpPr>
          <p:spPr bwMode="auto">
            <a:xfrm>
              <a:off x="2736" y="384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4" name="Line 22"/>
            <p:cNvSpPr>
              <a:spLocks noChangeShapeType="1"/>
            </p:cNvSpPr>
            <p:nvPr/>
          </p:nvSpPr>
          <p:spPr bwMode="auto">
            <a:xfrm>
              <a:off x="2736" y="456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5" name="Line 23"/>
            <p:cNvSpPr>
              <a:spLocks noChangeShapeType="1"/>
            </p:cNvSpPr>
            <p:nvPr/>
          </p:nvSpPr>
          <p:spPr bwMode="auto">
            <a:xfrm flipV="1">
              <a:off x="3072" y="1776"/>
              <a:ext cx="0" cy="2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6" name="Line 24"/>
            <p:cNvSpPr>
              <a:spLocks noChangeShapeType="1"/>
            </p:cNvSpPr>
            <p:nvPr/>
          </p:nvSpPr>
          <p:spPr bwMode="auto">
            <a:xfrm flipH="1">
              <a:off x="2832" y="1776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7" name="Line 25"/>
            <p:cNvSpPr>
              <a:spLocks noChangeShapeType="1"/>
            </p:cNvSpPr>
            <p:nvPr/>
          </p:nvSpPr>
          <p:spPr bwMode="auto">
            <a:xfrm flipH="1">
              <a:off x="2832" y="2496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8" name="Line 26"/>
            <p:cNvSpPr>
              <a:spLocks noChangeShapeType="1"/>
            </p:cNvSpPr>
            <p:nvPr/>
          </p:nvSpPr>
          <p:spPr bwMode="auto">
            <a:xfrm flipH="1">
              <a:off x="2832" y="3168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099" name="Line 27"/>
            <p:cNvSpPr>
              <a:spLocks noChangeShapeType="1"/>
            </p:cNvSpPr>
            <p:nvPr/>
          </p:nvSpPr>
          <p:spPr bwMode="auto">
            <a:xfrm flipH="1">
              <a:off x="2832" y="3840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00" name="Line 28"/>
            <p:cNvSpPr>
              <a:spLocks noChangeShapeType="1"/>
            </p:cNvSpPr>
            <p:nvPr/>
          </p:nvSpPr>
          <p:spPr bwMode="auto">
            <a:xfrm flipH="1">
              <a:off x="2832" y="4560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01" name="Line 29"/>
            <p:cNvSpPr>
              <a:spLocks noChangeShapeType="1"/>
            </p:cNvSpPr>
            <p:nvPr/>
          </p:nvSpPr>
          <p:spPr bwMode="auto">
            <a:xfrm flipV="1">
              <a:off x="3072" y="412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02" name="Line 30"/>
            <p:cNvSpPr>
              <a:spLocks noChangeShapeType="1"/>
            </p:cNvSpPr>
            <p:nvPr/>
          </p:nvSpPr>
          <p:spPr bwMode="auto">
            <a:xfrm flipV="1">
              <a:off x="3072" y="340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03" name="Line 31"/>
            <p:cNvSpPr>
              <a:spLocks noChangeShapeType="1"/>
            </p:cNvSpPr>
            <p:nvPr/>
          </p:nvSpPr>
          <p:spPr bwMode="auto">
            <a:xfrm flipV="1">
              <a:off x="3072" y="273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04" name="Line 32"/>
            <p:cNvSpPr>
              <a:spLocks noChangeShapeType="1"/>
            </p:cNvSpPr>
            <p:nvPr/>
          </p:nvSpPr>
          <p:spPr bwMode="auto">
            <a:xfrm flipV="1">
              <a:off x="3072" y="201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3106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7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7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87DD-339C-4F89-B112-D40682382B34}" type="slidenum">
              <a:rPr lang="en-GB" altLang="en-US"/>
              <a:pPr/>
              <a:t>30</a:t>
            </a:fld>
            <a:endParaRPr lang="en-GB" altLang="en-US"/>
          </a:p>
        </p:txBody>
      </p:sp>
      <p:pic>
        <p:nvPicPr>
          <p:cNvPr id="412676" name="Picture 4" descr="pp1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65175"/>
            <a:ext cx="9144000" cy="4824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555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C1A7-61A5-4517-8D28-F0F14E88A664}" type="slidenum">
              <a:rPr lang="en-GB" altLang="en-US"/>
              <a:pPr/>
              <a:t>31</a:t>
            </a:fld>
            <a:endParaRPr lang="en-GB" altLang="en-US"/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584200" y="644525"/>
          <a:ext cx="7412038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8" name="Equation" r:id="rId3" imgW="3784320" imgH="1218960" progId="Equation.3">
                  <p:embed/>
                </p:oleObj>
              </mc:Choice>
              <mc:Fallback>
                <p:oleObj name="Equation" r:id="rId3" imgW="3784320" imgH="1218960" progId="Equation.3">
                  <p:embed/>
                  <p:pic>
                    <p:nvPicPr>
                      <p:cNvPr id="204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644525"/>
                        <a:ext cx="7412038" cy="231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2" name="Object 22"/>
          <p:cNvGraphicFramePr>
            <a:graphicFrameLocks noGrp="1" noChangeAspect="1"/>
          </p:cNvGraphicFramePr>
          <p:nvPr>
            <p:ph sz="half" idx="1"/>
          </p:nvPr>
        </p:nvGraphicFramePr>
        <p:xfrm>
          <a:off x="484188" y="2987675"/>
          <a:ext cx="2997200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9" name="Equation" r:id="rId5" imgW="1549080" imgH="457200" progId="Equation.3">
                  <p:embed/>
                </p:oleObj>
              </mc:Choice>
              <mc:Fallback>
                <p:oleObj name="Equation" r:id="rId5" imgW="1549080" imgH="457200" progId="Equation.3">
                  <p:embed/>
                  <p:pic>
                    <p:nvPicPr>
                      <p:cNvPr id="2050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2987675"/>
                        <a:ext cx="2997200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111250" y="3892550"/>
          <a:ext cx="7318375" cy="181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0" name="Equation" r:id="rId7" imgW="3797280" imgH="939600" progId="Equation.3">
                  <p:embed/>
                </p:oleObj>
              </mc:Choice>
              <mc:Fallback>
                <p:oleObj name="Equation" r:id="rId7" imgW="3797280" imgH="939600" progId="Equation.3">
                  <p:embed/>
                  <p:pic>
                    <p:nvPicPr>
                      <p:cNvPr id="20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3892550"/>
                        <a:ext cx="7318375" cy="181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5" name="Object 2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5592763"/>
          <a:ext cx="55451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1" name="Equation" r:id="rId9" imgW="2705040" imgH="241200" progId="Equation.3">
                  <p:embed/>
                </p:oleObj>
              </mc:Choice>
              <mc:Fallback>
                <p:oleObj name="Equation" r:id="rId9" imgW="2705040" imgH="241200" progId="Equation.3">
                  <p:embed/>
                  <p:pic>
                    <p:nvPicPr>
                      <p:cNvPr id="2050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592763"/>
                        <a:ext cx="554513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179388" y="260350"/>
            <a:ext cx="14003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36346297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133600"/>
            <a:ext cx="7269956" cy="110251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omic Sans MS" panose="030F0702030302020204" pitchFamily="66" charset="0"/>
              </a:rPr>
              <a:t>Practical Implementation on Baye’s Decision Rule </a:t>
            </a:r>
            <a:endParaRPr lang="en-US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6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7886700" cy="99417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mic Sans MS" panose="030F0702030302020204" pitchFamily="66" charset="0"/>
              </a:rPr>
              <a:t>Examples on Satellite images of Kolkata: Given Input Images</a:t>
            </a:r>
            <a:endParaRPr lang="en-US" sz="3600" b="1" dirty="0">
              <a:latin typeface="Comic Sans MS" panose="030F0702030302020204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77000" y="2819400"/>
            <a:ext cx="182880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R Band Image</a:t>
            </a:r>
          </a:p>
          <a:p>
            <a:pPr algn="ctr"/>
            <a:r>
              <a:rPr lang="en-US" b="1" dirty="0">
                <a:latin typeface="Comic Sans MS" panose="030F0702030302020204" pitchFamily="66" charset="0"/>
              </a:rPr>
              <a:t>(512 * 512)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905000"/>
            <a:ext cx="4023360" cy="3992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802384" y="6198399"/>
            <a:ext cx="520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Photo Courtesy: Prof. C. A. Murthy, Lab, ISI Kolkata</a:t>
            </a:r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2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0400" y="2766542"/>
            <a:ext cx="175260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G Band Image</a:t>
            </a:r>
          </a:p>
          <a:p>
            <a:pPr algn="ctr"/>
            <a:r>
              <a:rPr lang="en-US" b="1" dirty="0">
                <a:latin typeface="Comic Sans MS" panose="030F0702030302020204" pitchFamily="66" charset="0"/>
              </a:rPr>
              <a:t>(512 * 512)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199" y="950111"/>
            <a:ext cx="4937760" cy="494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86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0399" y="2648492"/>
            <a:ext cx="1689463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B Band Image</a:t>
            </a:r>
          </a:p>
          <a:p>
            <a:pPr algn="ctr"/>
            <a:r>
              <a:rPr lang="en-US" b="1" dirty="0">
                <a:latin typeface="Comic Sans MS" panose="030F0702030302020204" pitchFamily="66" charset="0"/>
              </a:rPr>
              <a:t>(512 * 512)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914400"/>
            <a:ext cx="4754880" cy="478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43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0400" y="2514600"/>
            <a:ext cx="1715589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I Band Image</a:t>
            </a:r>
          </a:p>
          <a:p>
            <a:pPr algn="ctr"/>
            <a:r>
              <a:rPr lang="en-US" b="1" dirty="0">
                <a:latin typeface="Comic Sans MS" panose="030F0702030302020204" pitchFamily="66" charset="0"/>
              </a:rPr>
              <a:t>(512 * 512)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90600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654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2311" y="6096000"/>
            <a:ext cx="5829300" cy="3429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Bayes Rule: P1 = 0.3 and P2 = 0.7</a:t>
            </a:r>
          </a:p>
        </p:txBody>
      </p:sp>
      <p:pic>
        <p:nvPicPr>
          <p:cNvPr id="1027" name="Picture 3" descr="C:\Users\Anup\Desktop\bayes.tif"/>
          <p:cNvPicPr>
            <a:picLocks noChangeAspect="1" noChangeArrowheads="1"/>
          </p:cNvPicPr>
          <p:nvPr/>
        </p:nvPicPr>
        <p:blipFill rotWithShape="1">
          <a:blip r:embed="rId2"/>
          <a:srcRect t="3847" r="9453" b="7691"/>
          <a:stretch/>
        </p:blipFill>
        <p:spPr bwMode="auto">
          <a:xfrm>
            <a:off x="1752600" y="1447800"/>
            <a:ext cx="5029200" cy="434004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9600" y="228600"/>
            <a:ext cx="7605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mic Sans MS" panose="030F0702030302020204" pitchFamily="66" charset="0"/>
              </a:rPr>
              <a:t>Output Image (River Class and Non River Class </a:t>
            </a:r>
          </a:p>
        </p:txBody>
      </p:sp>
    </p:spTree>
    <p:extLst>
      <p:ext uri="{BB962C8B-B14F-4D97-AF65-F5344CB8AC3E}">
        <p14:creationId xmlns:p14="http://schemas.microsoft.com/office/powerpoint/2010/main" val="130002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6172200" cy="536972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Comic Sans MS" panose="030F0702030302020204" pitchFamily="66" charset="0"/>
              </a:rPr>
              <a:t>Bayes Rule: P1 = 0.7 and P2 = 0.3</a:t>
            </a:r>
          </a:p>
        </p:txBody>
      </p:sp>
      <p:pic>
        <p:nvPicPr>
          <p:cNvPr id="2050" name="Picture 2" descr="C:\Users\Anup\Desktop\bayes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95400"/>
            <a:ext cx="6400800" cy="5662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447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6172200" cy="594122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Comic Sans MS" panose="030F0702030302020204" pitchFamily="66" charset="0"/>
              </a:rPr>
              <a:t>Bayes Rule: P1 = 0.5 and P2 = 0.5</a:t>
            </a:r>
          </a:p>
        </p:txBody>
      </p:sp>
      <p:pic>
        <p:nvPicPr>
          <p:cNvPr id="3074" name="Picture 2" descr="C:\Users\Anup\Desktop\bayes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898922"/>
            <a:ext cx="6583680" cy="5824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56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Comic Sans MS" panose="030F0702030302020204" pitchFamily="66" charset="0"/>
              </a:rPr>
              <a:t>Probability Density Function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latin typeface="Comic Sans MS" panose="030F0702030302020204" pitchFamily="66" charset="0"/>
                  </a:rPr>
                  <a:t>Let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</a:t>
                </a:r>
                <a:r>
                  <a:rPr lang="en-IN" dirty="0" smtClean="0">
                    <a:latin typeface="Comic Sans MS" panose="030F0702030302020204" pitchFamily="66" charset="0"/>
                  </a:rPr>
                  <a:t>is said to be probability density function if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0; ∀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bar>
                          <m:ba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nary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9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6172200" cy="457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mic Sans MS" panose="030F0702030302020204" pitchFamily="66" charset="0"/>
              </a:rPr>
              <a:t>How to Implement </a:t>
            </a:r>
            <a:endParaRPr lang="en-US" sz="48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70056" cy="45148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Four satellite Images of Kolkata (</a:t>
            </a:r>
            <a:r>
              <a:rPr lang="en-US" sz="1600" b="1" dirty="0" err="1">
                <a:latin typeface="Comic Sans MS" panose="030F0702030302020204" pitchFamily="66" charset="0"/>
                <a:cs typeface="Times New Roman" pitchFamily="18" charset="0"/>
              </a:rPr>
              <a:t>Rband</a:t>
            </a:r>
            <a:r>
              <a:rPr lang="en-US" sz="1600" b="1" dirty="0">
                <a:latin typeface="Comic Sans MS" panose="030F0702030302020204" pitchFamily="66" charset="0"/>
                <a:cs typeface="Times New Roman" pitchFamily="18" charset="0"/>
              </a:rPr>
              <a:t>, </a:t>
            </a:r>
            <a:r>
              <a:rPr lang="en-US" sz="1600" b="1" dirty="0" err="1">
                <a:latin typeface="Comic Sans MS" panose="030F0702030302020204" pitchFamily="66" charset="0"/>
                <a:cs typeface="Times New Roman" pitchFamily="18" charset="0"/>
              </a:rPr>
              <a:t>Gband</a:t>
            </a:r>
            <a:r>
              <a:rPr lang="en-US" sz="1600" b="1" dirty="0">
                <a:latin typeface="Comic Sans MS" panose="030F0702030302020204" pitchFamily="66" charset="0"/>
                <a:cs typeface="Times New Roman" pitchFamily="18" charset="0"/>
              </a:rPr>
              <a:t>, </a:t>
            </a:r>
            <a:r>
              <a:rPr lang="en-US" sz="1600" b="1" dirty="0" err="1">
                <a:latin typeface="Comic Sans MS" panose="030F0702030302020204" pitchFamily="66" charset="0"/>
                <a:cs typeface="Times New Roman" pitchFamily="18" charset="0"/>
              </a:rPr>
              <a:t>Bband</a:t>
            </a:r>
            <a:r>
              <a:rPr lang="en-US" sz="1600" b="1" dirty="0">
                <a:latin typeface="Comic Sans MS" panose="030F0702030302020204" pitchFamily="66" charset="0"/>
                <a:cs typeface="Times New Roman" pitchFamily="18" charset="0"/>
              </a:rPr>
              <a:t> and </a:t>
            </a:r>
            <a:r>
              <a:rPr lang="en-US" sz="1600" b="1" dirty="0" err="1">
                <a:latin typeface="Comic Sans MS" panose="030F0702030302020204" pitchFamily="66" charset="0"/>
                <a:cs typeface="Times New Roman" pitchFamily="18" charset="0"/>
              </a:rPr>
              <a:t>Iband</a:t>
            </a: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) are given to you with equal image size (512 * 512).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The feature vector dimension is 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Each pixel location we have four values.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Two Classes are given (River and NonRiver)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Take 50 sample points (Pixel location’s corresponding pixel values)  from river class for training for each band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Take 100 sample points (Pixel location’s corresponding pixel values) from non river class for training for each band.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Take (512 * 512) sample points (Pixel location’s corresponding pixel values)   for testing for each band.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Apply </a:t>
            </a:r>
            <a:r>
              <a:rPr lang="en-US" sz="1600" dirty="0" err="1">
                <a:latin typeface="Comic Sans MS" panose="030F0702030302020204" pitchFamily="66" charset="0"/>
                <a:cs typeface="Times New Roman" pitchFamily="18" charset="0"/>
              </a:rPr>
              <a:t>baye’s</a:t>
            </a: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 decision rule to classify all the test sample either in river or </a:t>
            </a:r>
            <a:r>
              <a:rPr lang="en-US" sz="1600" dirty="0" err="1">
                <a:latin typeface="Comic Sans MS" panose="030F0702030302020204" pitchFamily="66" charset="0"/>
                <a:cs typeface="Times New Roman" pitchFamily="18" charset="0"/>
              </a:rPr>
              <a:t>nonriver</a:t>
            </a: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 class denoting 0 and 255 at corresponding pixel locations.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  <a:cs typeface="Times New Roman" pitchFamily="18" charset="0"/>
              </a:rPr>
              <a:t>Show the result in image form with black and white image (either 0 and 255)</a:t>
            </a:r>
          </a:p>
          <a:p>
            <a:endParaRPr lang="en-US" sz="1800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4975" y="1219200"/>
            <a:ext cx="5577840" cy="4203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" y="5638800"/>
            <a:ext cx="66294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838200" y="257491"/>
            <a:ext cx="682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mic Sans MS" panose="030F0702030302020204" pitchFamily="66" charset="0"/>
              </a:rPr>
              <a:t>How to choose sample points </a:t>
            </a:r>
          </a:p>
        </p:txBody>
      </p:sp>
    </p:spTree>
    <p:extLst>
      <p:ext uri="{BB962C8B-B14F-4D97-AF65-F5344CB8AC3E}">
        <p14:creationId xmlns:p14="http://schemas.microsoft.com/office/powerpoint/2010/main" val="40845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983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479506" cy="651272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Implementation process of Density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057650"/>
          </a:xfrm>
        </p:spPr>
        <p:txBody>
          <a:bodyPr>
            <a:noAutofit/>
          </a:bodyPr>
          <a:lstStyle/>
          <a:p>
            <a:r>
              <a:rPr lang="en-US" sz="1600" b="1" i="1" u="sng" dirty="0">
                <a:latin typeface="Comic Sans MS" panose="030F0702030302020204" pitchFamily="66" charset="0"/>
              </a:rPr>
              <a:t>Step 1</a:t>
            </a:r>
            <a:r>
              <a:rPr lang="en-US" sz="1600" dirty="0">
                <a:latin typeface="Comic Sans MS" panose="030F0702030302020204" pitchFamily="66" charset="0"/>
              </a:rPr>
              <a:t>: </a:t>
            </a:r>
            <a:r>
              <a:rPr lang="en-US" sz="1600" b="1" dirty="0">
                <a:latin typeface="Comic Sans MS" panose="030F0702030302020204" pitchFamily="66" charset="0"/>
              </a:rPr>
              <a:t>Calculate Mean of River Class :  T1 = [Mean1; Mean2; Mean3 ;Mean4];</a:t>
            </a:r>
          </a:p>
          <a:p>
            <a:pPr>
              <a:buNone/>
            </a:pPr>
            <a:r>
              <a:rPr lang="en-US" sz="1400" dirty="0">
                <a:latin typeface="Comic Sans MS" panose="030F0702030302020204" pitchFamily="66" charset="0"/>
              </a:rPr>
              <a:t>			Mean1 = mean of </a:t>
            </a:r>
            <a:r>
              <a:rPr lang="en-US" sz="1400" dirty="0" err="1">
                <a:latin typeface="Comic Sans MS" panose="030F0702030302020204" pitchFamily="66" charset="0"/>
              </a:rPr>
              <a:t>Rband</a:t>
            </a:r>
            <a:r>
              <a:rPr lang="en-US" sz="1400" dirty="0">
                <a:latin typeface="Comic Sans MS" panose="030F0702030302020204" pitchFamily="66" charset="0"/>
              </a:rPr>
              <a:t> image for 50 sample points</a:t>
            </a:r>
          </a:p>
          <a:p>
            <a:pPr>
              <a:buNone/>
            </a:pPr>
            <a:r>
              <a:rPr lang="en-US" sz="1400" dirty="0">
                <a:latin typeface="Comic Sans MS" panose="030F0702030302020204" pitchFamily="66" charset="0"/>
              </a:rPr>
              <a:t>			Mean2 = mean of </a:t>
            </a:r>
            <a:r>
              <a:rPr lang="en-US" sz="1400" dirty="0" err="1">
                <a:latin typeface="Comic Sans MS" panose="030F0702030302020204" pitchFamily="66" charset="0"/>
              </a:rPr>
              <a:t>Gband</a:t>
            </a:r>
            <a:r>
              <a:rPr lang="en-US" sz="1400" dirty="0">
                <a:latin typeface="Comic Sans MS" panose="030F0702030302020204" pitchFamily="66" charset="0"/>
              </a:rPr>
              <a:t> Image for 50 sample points</a:t>
            </a:r>
          </a:p>
          <a:p>
            <a:pPr>
              <a:buNone/>
            </a:pPr>
            <a:r>
              <a:rPr lang="en-US" sz="1400" dirty="0">
                <a:latin typeface="Comic Sans MS" panose="030F0702030302020204" pitchFamily="66" charset="0"/>
              </a:rPr>
              <a:t>			Mean3 = mean of </a:t>
            </a:r>
            <a:r>
              <a:rPr lang="en-US" sz="1400" dirty="0" err="1">
                <a:latin typeface="Comic Sans MS" panose="030F0702030302020204" pitchFamily="66" charset="0"/>
              </a:rPr>
              <a:t>Bband</a:t>
            </a:r>
            <a:r>
              <a:rPr lang="en-US" sz="1400" dirty="0">
                <a:latin typeface="Comic Sans MS" panose="030F0702030302020204" pitchFamily="66" charset="0"/>
              </a:rPr>
              <a:t> image for 50 sample points</a:t>
            </a:r>
          </a:p>
          <a:p>
            <a:pPr>
              <a:buNone/>
            </a:pPr>
            <a:r>
              <a:rPr lang="en-US" sz="1400" dirty="0">
                <a:latin typeface="Comic Sans MS" panose="030F0702030302020204" pitchFamily="66" charset="0"/>
              </a:rPr>
              <a:t>			Mean4 = mean of </a:t>
            </a:r>
            <a:r>
              <a:rPr lang="en-US" sz="1400" dirty="0" err="1">
                <a:latin typeface="Comic Sans MS" panose="030F0702030302020204" pitchFamily="66" charset="0"/>
              </a:rPr>
              <a:t>Iband</a:t>
            </a:r>
            <a:r>
              <a:rPr lang="en-US" sz="1400" dirty="0">
                <a:latin typeface="Comic Sans MS" panose="030F0702030302020204" pitchFamily="66" charset="0"/>
              </a:rPr>
              <a:t> image for 50 sample points</a:t>
            </a:r>
          </a:p>
          <a:p>
            <a:pPr>
              <a:buNone/>
            </a:pPr>
            <a:endParaRPr lang="en-US" sz="1400" dirty="0">
              <a:latin typeface="Comic Sans MS" panose="030F0702030302020204" pitchFamily="66" charset="0"/>
            </a:endParaRPr>
          </a:p>
          <a:p>
            <a:r>
              <a:rPr lang="en-US" sz="1600" b="1" i="1" u="sng" dirty="0">
                <a:latin typeface="Comic Sans MS" panose="030F0702030302020204" pitchFamily="66" charset="0"/>
              </a:rPr>
              <a:t>Step 2</a:t>
            </a:r>
            <a:r>
              <a:rPr lang="en-US" sz="1600" dirty="0">
                <a:latin typeface="Comic Sans MS" panose="030F0702030302020204" pitchFamily="66" charset="0"/>
              </a:rPr>
              <a:t>: </a:t>
            </a:r>
            <a:r>
              <a:rPr lang="en-US" sz="1600" b="1" dirty="0">
                <a:latin typeface="Comic Sans MS" panose="030F0702030302020204" pitchFamily="66" charset="0"/>
              </a:rPr>
              <a:t>Calculate Mean of </a:t>
            </a:r>
            <a:r>
              <a:rPr lang="en-US" sz="1600" b="1" dirty="0" err="1">
                <a:latin typeface="Comic Sans MS" panose="030F0702030302020204" pitchFamily="66" charset="0"/>
              </a:rPr>
              <a:t>NonRiver</a:t>
            </a:r>
            <a:r>
              <a:rPr lang="en-US" sz="1600" b="1" dirty="0">
                <a:latin typeface="Comic Sans MS" panose="030F0702030302020204" pitchFamily="66" charset="0"/>
              </a:rPr>
              <a:t> Class :  T2 = [Mean1; Mean2; Mean3; Mean4];</a:t>
            </a:r>
          </a:p>
          <a:p>
            <a:pPr>
              <a:buNone/>
            </a:pPr>
            <a:r>
              <a:rPr lang="en-US" sz="1400" dirty="0">
                <a:latin typeface="Comic Sans MS" panose="030F0702030302020204" pitchFamily="66" charset="0"/>
              </a:rPr>
              <a:t>			Mean1 = mean of </a:t>
            </a:r>
            <a:r>
              <a:rPr lang="en-US" sz="1400" dirty="0" err="1">
                <a:latin typeface="Comic Sans MS" panose="030F0702030302020204" pitchFamily="66" charset="0"/>
              </a:rPr>
              <a:t>Rband</a:t>
            </a:r>
            <a:r>
              <a:rPr lang="en-US" sz="1400" dirty="0">
                <a:latin typeface="Comic Sans MS" panose="030F0702030302020204" pitchFamily="66" charset="0"/>
              </a:rPr>
              <a:t> image for 100 sample points</a:t>
            </a:r>
          </a:p>
          <a:p>
            <a:pPr>
              <a:buNone/>
            </a:pPr>
            <a:r>
              <a:rPr lang="en-US" sz="1400" dirty="0">
                <a:latin typeface="Comic Sans MS" panose="030F0702030302020204" pitchFamily="66" charset="0"/>
              </a:rPr>
              <a:t>			Mean2 = mean of </a:t>
            </a:r>
            <a:r>
              <a:rPr lang="en-US" sz="1400" dirty="0" err="1">
                <a:latin typeface="Comic Sans MS" panose="030F0702030302020204" pitchFamily="66" charset="0"/>
              </a:rPr>
              <a:t>Gband</a:t>
            </a:r>
            <a:r>
              <a:rPr lang="en-US" sz="1400" dirty="0">
                <a:latin typeface="Comic Sans MS" panose="030F0702030302020204" pitchFamily="66" charset="0"/>
              </a:rPr>
              <a:t> Image for 100 sample points</a:t>
            </a:r>
          </a:p>
          <a:p>
            <a:pPr>
              <a:buNone/>
            </a:pPr>
            <a:r>
              <a:rPr lang="en-US" sz="1400" dirty="0">
                <a:latin typeface="Comic Sans MS" panose="030F0702030302020204" pitchFamily="66" charset="0"/>
              </a:rPr>
              <a:t>			Mean3 = mean of </a:t>
            </a:r>
            <a:r>
              <a:rPr lang="en-US" sz="1400" dirty="0" err="1">
                <a:latin typeface="Comic Sans MS" panose="030F0702030302020204" pitchFamily="66" charset="0"/>
              </a:rPr>
              <a:t>Bband</a:t>
            </a:r>
            <a:r>
              <a:rPr lang="en-US" sz="1400" dirty="0">
                <a:latin typeface="Comic Sans MS" panose="030F0702030302020204" pitchFamily="66" charset="0"/>
              </a:rPr>
              <a:t> image for 100 sample points</a:t>
            </a:r>
          </a:p>
          <a:p>
            <a:pPr>
              <a:buNone/>
            </a:pPr>
            <a:r>
              <a:rPr lang="en-US" sz="1400" dirty="0">
                <a:latin typeface="Comic Sans MS" panose="030F0702030302020204" pitchFamily="66" charset="0"/>
              </a:rPr>
              <a:t>			Mean4 = mean of </a:t>
            </a:r>
            <a:r>
              <a:rPr lang="en-US" sz="1400" dirty="0" err="1">
                <a:latin typeface="Comic Sans MS" panose="030F0702030302020204" pitchFamily="66" charset="0"/>
              </a:rPr>
              <a:t>Iband</a:t>
            </a:r>
            <a:r>
              <a:rPr lang="en-US" sz="1400" dirty="0">
                <a:latin typeface="Comic Sans MS" panose="030F0702030302020204" pitchFamily="66" charset="0"/>
              </a:rPr>
              <a:t> image for 100 sample points</a:t>
            </a:r>
          </a:p>
          <a:p>
            <a:pPr>
              <a:buNone/>
            </a:pPr>
            <a:endParaRPr lang="en-US" sz="1400" dirty="0">
              <a:latin typeface="Comic Sans MS" panose="030F0702030302020204" pitchFamily="66" charset="0"/>
            </a:endParaRPr>
          </a:p>
          <a:p>
            <a:r>
              <a:rPr lang="en-US" sz="1600" b="1" i="1" u="sng" dirty="0">
                <a:latin typeface="Comic Sans MS" panose="030F0702030302020204" pitchFamily="66" charset="0"/>
              </a:rPr>
              <a:t>Step 3</a:t>
            </a:r>
            <a:r>
              <a:rPr lang="en-US" sz="1600" dirty="0">
                <a:latin typeface="Comic Sans MS" panose="030F0702030302020204" pitchFamily="66" charset="0"/>
              </a:rPr>
              <a:t>: </a:t>
            </a:r>
            <a:r>
              <a:rPr lang="en-US" sz="1600" b="1" dirty="0">
                <a:latin typeface="Comic Sans MS" panose="030F0702030302020204" pitchFamily="66" charset="0"/>
              </a:rPr>
              <a:t>Calculate the Covariance Matrix for River Class </a:t>
            </a:r>
            <a:r>
              <a:rPr lang="en-US" sz="1600" dirty="0">
                <a:latin typeface="Comic Sans MS" panose="030F0702030302020204" pitchFamily="66" charset="0"/>
              </a:rPr>
              <a:t>for 50 samples which is </a:t>
            </a:r>
            <a:r>
              <a:rPr lang="en-US" sz="1600" b="1" dirty="0">
                <a:latin typeface="Comic Sans MS" panose="030F0702030302020204" pitchFamily="66" charset="0"/>
              </a:rPr>
              <a:t>4 * 4 </a:t>
            </a:r>
            <a:r>
              <a:rPr lang="en-US" sz="1600" dirty="0">
                <a:latin typeface="Comic Sans MS" panose="030F0702030302020204" pitchFamily="66" charset="0"/>
              </a:rPr>
              <a:t>dimensions. Basically </a:t>
            </a:r>
            <a:r>
              <a:rPr lang="en-US" sz="1600" b="1" dirty="0">
                <a:latin typeface="Comic Sans MS" panose="030F0702030302020204" pitchFamily="66" charset="0"/>
              </a:rPr>
              <a:t>(X – T1)</a:t>
            </a:r>
            <a:r>
              <a:rPr lang="en-US" sz="1600" dirty="0">
                <a:latin typeface="Comic Sans MS" panose="030F0702030302020204" pitchFamily="66" charset="0"/>
              </a:rPr>
              <a:t> deviation and </a:t>
            </a:r>
            <a:r>
              <a:rPr lang="en-US" sz="1600" b="1" dirty="0">
                <a:latin typeface="Comic Sans MS" panose="030F0702030302020204" pitchFamily="66" charset="0"/>
              </a:rPr>
              <a:t>(Y – T1) </a:t>
            </a:r>
            <a:r>
              <a:rPr lang="en-US" sz="1600" dirty="0">
                <a:latin typeface="Comic Sans MS" panose="030F0702030302020204" pitchFamily="66" charset="0"/>
              </a:rPr>
              <a:t>deviation and multiply it and summing up 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where X and Y represents  all the sample points considered for training ( R, G, B and I band image)  we will get 2^4 = 16 values in the covariance matrix for possible combinations of 4 band images. We are doing the deviation of sample points from the mean vector. 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(Apply covariance matrix calculation formula)</a:t>
            </a:r>
          </a:p>
          <a:p>
            <a:endParaRPr lang="en-US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8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81000"/>
            <a:ext cx="9144000" cy="4629150"/>
          </a:xfrm>
        </p:spPr>
        <p:txBody>
          <a:bodyPr>
            <a:noAutofit/>
          </a:bodyPr>
          <a:lstStyle/>
          <a:p>
            <a:r>
              <a:rPr lang="en-US" sz="1800" b="1" i="1" u="sng" dirty="0">
                <a:latin typeface="Comic Sans MS" panose="030F0702030302020204" pitchFamily="66" charset="0"/>
              </a:rPr>
              <a:t>Step 4</a:t>
            </a:r>
            <a:r>
              <a:rPr lang="en-US" sz="1800" dirty="0">
                <a:latin typeface="Comic Sans MS" panose="030F0702030302020204" pitchFamily="66" charset="0"/>
              </a:rPr>
              <a:t>:  Calculate the </a:t>
            </a:r>
            <a:r>
              <a:rPr lang="en-US" sz="1800" b="1" dirty="0">
                <a:latin typeface="Comic Sans MS" panose="030F0702030302020204" pitchFamily="66" charset="0"/>
              </a:rPr>
              <a:t>Covariance Matrix for Non River Class </a:t>
            </a:r>
            <a:r>
              <a:rPr lang="en-US" sz="1800" dirty="0">
                <a:latin typeface="Comic Sans MS" panose="030F0702030302020204" pitchFamily="66" charset="0"/>
              </a:rPr>
              <a:t>for 100 samples which is </a:t>
            </a:r>
            <a:r>
              <a:rPr lang="en-US" sz="1800" b="1" dirty="0">
                <a:latin typeface="Comic Sans MS" panose="030F0702030302020204" pitchFamily="66" charset="0"/>
              </a:rPr>
              <a:t>4 * 4 dimensions</a:t>
            </a:r>
            <a:r>
              <a:rPr lang="en-US" sz="1800" dirty="0">
                <a:latin typeface="Comic Sans MS" panose="030F0702030302020204" pitchFamily="66" charset="0"/>
              </a:rPr>
              <a:t> also by applying same process explained in step 3. </a:t>
            </a:r>
          </a:p>
          <a:p>
            <a:pPr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r>
              <a:rPr lang="en-US" sz="1800" b="1" i="1" u="sng" dirty="0">
                <a:latin typeface="Comic Sans MS" panose="030F0702030302020204" pitchFamily="66" charset="0"/>
                <a:cs typeface="Arial" pitchFamily="34" charset="0"/>
              </a:rPr>
              <a:t>Step 5:</a:t>
            </a:r>
            <a:r>
              <a:rPr lang="en-US" sz="1800" dirty="0">
                <a:latin typeface="Comic Sans MS" panose="030F0702030302020204" pitchFamily="66" charset="0"/>
                <a:cs typeface="Arial" pitchFamily="34" charset="0"/>
              </a:rPr>
              <a:t> Take 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whole image </a:t>
            </a:r>
            <a:r>
              <a:rPr lang="en-US" sz="1800" dirty="0">
                <a:latin typeface="Comic Sans MS" panose="030F0702030302020204" pitchFamily="66" charset="0"/>
                <a:cs typeface="Arial" pitchFamily="34" charset="0"/>
              </a:rPr>
              <a:t>for test data where : </a:t>
            </a:r>
            <a:r>
              <a:rPr lang="en-US" sz="1800" b="1" dirty="0" err="1">
                <a:latin typeface="Comic Sans MS" panose="030F0702030302020204" pitchFamily="66" charset="0"/>
                <a:cs typeface="Arial" pitchFamily="34" charset="0"/>
              </a:rPr>
              <a:t>test_data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= [</a:t>
            </a:r>
            <a:r>
              <a:rPr lang="en-US" sz="1800" b="1" dirty="0" err="1">
                <a:latin typeface="Comic Sans MS" panose="030F0702030302020204" pitchFamily="66" charset="0"/>
                <a:cs typeface="Arial" pitchFamily="34" charset="0"/>
              </a:rPr>
              <a:t>Rband_img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(</a:t>
            </a:r>
            <a:r>
              <a:rPr lang="en-US" sz="1800" b="1" dirty="0" err="1">
                <a:latin typeface="Comic Sans MS" panose="030F0702030302020204" pitchFamily="66" charset="0"/>
                <a:cs typeface="Arial" pitchFamily="34" charset="0"/>
              </a:rPr>
              <a:t>i,j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) </a:t>
            </a:r>
            <a:r>
              <a:rPr lang="en-US" sz="1800" b="1" dirty="0" err="1">
                <a:latin typeface="Comic Sans MS" panose="030F0702030302020204" pitchFamily="66" charset="0"/>
                <a:cs typeface="Arial" pitchFamily="34" charset="0"/>
              </a:rPr>
              <a:t>Gband_img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(</a:t>
            </a:r>
            <a:r>
              <a:rPr lang="en-US" sz="1800" b="1" dirty="0" err="1">
                <a:latin typeface="Comic Sans MS" panose="030F0702030302020204" pitchFamily="66" charset="0"/>
                <a:cs typeface="Arial" pitchFamily="34" charset="0"/>
              </a:rPr>
              <a:t>i,j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) </a:t>
            </a:r>
            <a:r>
              <a:rPr lang="en-US" sz="1800" b="1" dirty="0" err="1">
                <a:latin typeface="Comic Sans MS" panose="030F0702030302020204" pitchFamily="66" charset="0"/>
                <a:cs typeface="Arial" pitchFamily="34" charset="0"/>
              </a:rPr>
              <a:t>Bband_img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(</a:t>
            </a:r>
            <a:r>
              <a:rPr lang="en-US" sz="1800" b="1" dirty="0" err="1">
                <a:latin typeface="Comic Sans MS" panose="030F0702030302020204" pitchFamily="66" charset="0"/>
                <a:cs typeface="Arial" pitchFamily="34" charset="0"/>
              </a:rPr>
              <a:t>i,j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) </a:t>
            </a:r>
            <a:r>
              <a:rPr lang="en-US" sz="1800" b="1" dirty="0" err="1">
                <a:latin typeface="Comic Sans MS" panose="030F0702030302020204" pitchFamily="66" charset="0"/>
                <a:cs typeface="Arial" pitchFamily="34" charset="0"/>
              </a:rPr>
              <a:t>Iband_img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(</a:t>
            </a:r>
            <a:r>
              <a:rPr lang="en-US" sz="1800" b="1" dirty="0" err="1">
                <a:latin typeface="Comic Sans MS" panose="030F0702030302020204" pitchFamily="66" charset="0"/>
                <a:cs typeface="Arial" pitchFamily="34" charset="0"/>
              </a:rPr>
              <a:t>i,j</a:t>
            </a:r>
            <a:r>
              <a:rPr lang="en-US" sz="1800" b="1" dirty="0">
                <a:latin typeface="Comic Sans MS" panose="030F0702030302020204" pitchFamily="66" charset="0"/>
                <a:cs typeface="Arial" pitchFamily="34" charset="0"/>
              </a:rPr>
              <a:t>)]</a:t>
            </a:r>
            <a:r>
              <a:rPr lang="en-US" sz="1800" dirty="0">
                <a:latin typeface="Comic Sans MS" panose="030F0702030302020204" pitchFamily="66" charset="0"/>
                <a:cs typeface="Arial" pitchFamily="34" charset="0"/>
              </a:rPr>
              <a:t>;  </a:t>
            </a:r>
            <a:r>
              <a:rPr lang="en-US" sz="1800" dirty="0" err="1">
                <a:latin typeface="Comic Sans MS" panose="030F0702030302020204" pitchFamily="66" charset="0"/>
                <a:cs typeface="Arial" pitchFamily="34" charset="0"/>
              </a:rPr>
              <a:t>i</a:t>
            </a:r>
            <a:r>
              <a:rPr lang="en-US" sz="1800" dirty="0">
                <a:latin typeface="Comic Sans MS" panose="030F0702030302020204" pitchFamily="66" charset="0"/>
                <a:cs typeface="Arial" pitchFamily="34" charset="0"/>
              </a:rPr>
              <a:t> = 1 to 512; and j = 1 to 512;</a:t>
            </a:r>
          </a:p>
          <a:p>
            <a:endParaRPr lang="en-US" sz="1800" dirty="0">
              <a:latin typeface="Comic Sans MS" panose="030F0702030302020204" pitchFamily="66" charset="0"/>
            </a:endParaRPr>
          </a:p>
          <a:p>
            <a:r>
              <a:rPr lang="en-US" sz="1800" b="1" i="1" u="sng" dirty="0">
                <a:latin typeface="Comic Sans MS" panose="030F0702030302020204" pitchFamily="66" charset="0"/>
              </a:rPr>
              <a:t>step 6:</a:t>
            </a:r>
            <a:r>
              <a:rPr lang="en-US" sz="1800" dirty="0">
                <a:latin typeface="Comic Sans MS" panose="030F0702030302020204" pitchFamily="66" charset="0"/>
              </a:rPr>
              <a:t> The dimension of test data is </a:t>
            </a:r>
            <a:r>
              <a:rPr lang="en-US" sz="1800" b="1" dirty="0">
                <a:latin typeface="Comic Sans MS" panose="030F0702030302020204" pitchFamily="66" charset="0"/>
              </a:rPr>
              <a:t>(4 </a:t>
            </a:r>
            <a:r>
              <a:rPr lang="en-US" sz="1800" b="1" dirty="0" smtClean="0">
                <a:latin typeface="Comic Sans MS" panose="030F0702030302020204" pitchFamily="66" charset="0"/>
              </a:rPr>
              <a:t>* </a:t>
            </a:r>
            <a:r>
              <a:rPr lang="en-US" sz="1800" b="1" dirty="0">
                <a:latin typeface="Comic Sans MS" panose="030F0702030302020204" pitchFamily="66" charset="0"/>
              </a:rPr>
              <a:t>(512 </a:t>
            </a:r>
            <a:r>
              <a:rPr lang="en-US" sz="1800" b="1" dirty="0" smtClean="0">
                <a:latin typeface="Comic Sans MS" panose="030F0702030302020204" pitchFamily="66" charset="0"/>
              </a:rPr>
              <a:t>X 512</a:t>
            </a:r>
            <a:r>
              <a:rPr lang="en-US" sz="1800" b="1" dirty="0">
                <a:latin typeface="Comic Sans MS" panose="030F0702030302020204" pitchFamily="66" charset="0"/>
              </a:rPr>
              <a:t>));</a:t>
            </a:r>
          </a:p>
          <a:p>
            <a:endParaRPr lang="en-US" sz="1800" b="1" dirty="0">
              <a:latin typeface="Comic Sans MS" panose="030F0702030302020204" pitchFamily="66" charset="0"/>
            </a:endParaRPr>
          </a:p>
          <a:p>
            <a:r>
              <a:rPr lang="en-US" sz="1800" b="1" i="1" u="sng" dirty="0">
                <a:latin typeface="Comic Sans MS" panose="030F0702030302020204" pitchFamily="66" charset="0"/>
              </a:rPr>
              <a:t>Step 7:</a:t>
            </a:r>
            <a:r>
              <a:rPr lang="en-US" sz="1800" dirty="0">
                <a:latin typeface="Comic Sans MS" panose="030F0702030302020204" pitchFamily="66" charset="0"/>
              </a:rPr>
              <a:t> For each pixel location of test image Run the loop from </a:t>
            </a:r>
            <a:r>
              <a:rPr lang="en-US" sz="1800" b="1" dirty="0" err="1">
                <a:latin typeface="Comic Sans MS" panose="030F0702030302020204" pitchFamily="66" charset="0"/>
              </a:rPr>
              <a:t>i</a:t>
            </a:r>
            <a:r>
              <a:rPr lang="en-US" sz="1800" b="1" dirty="0">
                <a:latin typeface="Comic Sans MS" panose="030F0702030302020204" pitchFamily="66" charset="0"/>
              </a:rPr>
              <a:t> = 1 to (</a:t>
            </a:r>
            <a:r>
              <a:rPr lang="en-US" sz="1800" b="1" dirty="0" smtClean="0">
                <a:latin typeface="Comic Sans MS" panose="030F0702030302020204" pitchFamily="66" charset="0"/>
              </a:rPr>
              <a:t>512 X 512</a:t>
            </a:r>
            <a:r>
              <a:rPr lang="en-US" sz="1800" b="1" dirty="0">
                <a:latin typeface="Comic Sans MS" panose="030F0702030302020204" pitchFamily="66" charset="0"/>
              </a:rPr>
              <a:t>) </a:t>
            </a:r>
            <a:r>
              <a:rPr lang="en-US" sz="1800" dirty="0">
                <a:latin typeface="Comic Sans MS" panose="030F0702030302020204" pitchFamily="66" charset="0"/>
              </a:rPr>
              <a:t>Do </a:t>
            </a:r>
          </a:p>
          <a:p>
            <a:endParaRPr lang="en-US" sz="1800" dirty="0">
              <a:latin typeface="Comic Sans MS" panose="030F0702030302020204" pitchFamily="66" charset="0"/>
            </a:endParaRPr>
          </a:p>
          <a:p>
            <a:r>
              <a:rPr lang="en-US" sz="1800" b="1" i="1" u="sng" dirty="0">
                <a:latin typeface="Comic Sans MS" panose="030F0702030302020204" pitchFamily="66" charset="0"/>
              </a:rPr>
              <a:t>Step 8:</a:t>
            </a:r>
            <a:r>
              <a:rPr lang="en-US" sz="1800" dirty="0">
                <a:latin typeface="Comic Sans MS" panose="030F0702030302020204" pitchFamily="66" charset="0"/>
              </a:rPr>
              <a:t> For </a:t>
            </a:r>
            <a:r>
              <a:rPr lang="en-US" sz="1800" b="1" dirty="0">
                <a:latin typeface="Comic Sans MS" panose="030F0702030302020204" pitchFamily="66" charset="0"/>
              </a:rPr>
              <a:t>river class </a:t>
            </a:r>
            <a:r>
              <a:rPr lang="en-US" sz="1800" dirty="0">
                <a:latin typeface="Comic Sans MS" panose="030F0702030302020204" pitchFamily="66" charset="0"/>
              </a:rPr>
              <a:t>calculate </a:t>
            </a:r>
            <a:r>
              <a:rPr lang="en-US" sz="1800" b="1" dirty="0">
                <a:latin typeface="Comic Sans MS" panose="030F0702030302020204" pitchFamily="66" charset="0"/>
              </a:rPr>
              <a:t>(</a:t>
            </a:r>
            <a:r>
              <a:rPr lang="en-US" sz="1800" b="1" dirty="0" err="1">
                <a:latin typeface="Comic Sans MS" panose="030F0702030302020204" pitchFamily="66" charset="0"/>
              </a:rPr>
              <a:t>test_data</a:t>
            </a:r>
            <a:r>
              <a:rPr lang="en-US" sz="1800" b="1" dirty="0">
                <a:latin typeface="Comic Sans MS" panose="030F0702030302020204" pitchFamily="66" charset="0"/>
              </a:rPr>
              <a:t>  – T1) deviation and (</a:t>
            </a:r>
            <a:r>
              <a:rPr lang="en-US" sz="1800" b="1" dirty="0" err="1">
                <a:latin typeface="Comic Sans MS" panose="030F0702030302020204" pitchFamily="66" charset="0"/>
              </a:rPr>
              <a:t>test_data</a:t>
            </a:r>
            <a:r>
              <a:rPr lang="en-US" sz="1800" b="1" dirty="0">
                <a:latin typeface="Comic Sans MS" panose="030F0702030302020204" pitchFamily="66" charset="0"/>
              </a:rPr>
              <a:t>  – T1)</a:t>
            </a:r>
            <a:r>
              <a:rPr lang="en-US" sz="1800" b="1" baseline="30000" dirty="0">
                <a:latin typeface="Comic Sans MS" panose="030F0702030302020204" pitchFamily="66" charset="0"/>
              </a:rPr>
              <a:t>T</a:t>
            </a:r>
            <a:r>
              <a:rPr lang="en-US" sz="1800" b="1" dirty="0">
                <a:latin typeface="Comic Sans MS" panose="030F0702030302020204" pitchFamily="66" charset="0"/>
              </a:rPr>
              <a:t> Then Multiply it</a:t>
            </a:r>
            <a:r>
              <a:rPr lang="en-US" sz="1800" dirty="0">
                <a:latin typeface="Comic Sans MS" panose="030F0702030302020204" pitchFamily="66" charset="0"/>
              </a:rPr>
              <a:t>  : </a:t>
            </a:r>
          </a:p>
          <a:p>
            <a:pPr>
              <a:buNone/>
            </a:pPr>
            <a:r>
              <a:rPr lang="en-US" sz="1800" dirty="0">
                <a:latin typeface="Comic Sans MS" panose="030F0702030302020204" pitchFamily="66" charset="0"/>
              </a:rPr>
              <a:t>	</a:t>
            </a:r>
            <a:r>
              <a:rPr lang="en-US" sz="1800" dirty="0" err="1">
                <a:latin typeface="Comic Sans MS" panose="030F0702030302020204" pitchFamily="66" charset="0"/>
              </a:rPr>
              <a:t>River_class</a:t>
            </a:r>
            <a:r>
              <a:rPr lang="en-US" sz="1800" dirty="0">
                <a:latin typeface="Comic Sans MS" panose="030F0702030302020204" pitchFamily="66" charset="0"/>
              </a:rPr>
              <a:t> = (</a:t>
            </a:r>
            <a:r>
              <a:rPr lang="en-US" sz="1800" dirty="0" err="1">
                <a:latin typeface="Comic Sans MS" panose="030F0702030302020204" pitchFamily="66" charset="0"/>
              </a:rPr>
              <a:t>Test_data</a:t>
            </a:r>
            <a:r>
              <a:rPr lang="en-US" sz="1800" dirty="0">
                <a:latin typeface="Comic Sans MS" panose="030F0702030302020204" pitchFamily="66" charset="0"/>
              </a:rPr>
              <a:t>  – T1)</a:t>
            </a:r>
            <a:r>
              <a:rPr lang="en-US" sz="1800" baseline="30000" dirty="0">
                <a:latin typeface="Comic Sans MS" panose="030F0702030302020204" pitchFamily="66" charset="0"/>
              </a:rPr>
              <a:t>T</a:t>
            </a:r>
            <a:r>
              <a:rPr lang="en-US" sz="1800" dirty="0">
                <a:latin typeface="Comic Sans MS" panose="030F0702030302020204" pitchFamily="66" charset="0"/>
              </a:rPr>
              <a:t> * Inverse (</a:t>
            </a:r>
            <a:r>
              <a:rPr lang="en-US" sz="1800" dirty="0" err="1">
                <a:latin typeface="Comic Sans MS" panose="030F0702030302020204" pitchFamily="66" charset="0"/>
              </a:rPr>
              <a:t>Covariance_matrix_Riverclass</a:t>
            </a:r>
            <a:r>
              <a:rPr lang="en-US" sz="1800" dirty="0">
                <a:latin typeface="Comic Sans MS" panose="030F0702030302020204" pitchFamily="66" charset="0"/>
              </a:rPr>
              <a:t>) *(</a:t>
            </a:r>
            <a:r>
              <a:rPr lang="en-US" sz="1800" dirty="0" err="1">
                <a:latin typeface="Comic Sans MS" panose="030F0702030302020204" pitchFamily="66" charset="0"/>
              </a:rPr>
              <a:t>Test_data</a:t>
            </a:r>
            <a:r>
              <a:rPr lang="en-US" sz="1800" dirty="0">
                <a:latin typeface="Comic Sans MS" panose="030F0702030302020204" pitchFamily="66" charset="0"/>
              </a:rPr>
              <a:t>  – T1)</a:t>
            </a:r>
          </a:p>
          <a:p>
            <a:endParaRPr lang="en-US" sz="1800" dirty="0">
              <a:latin typeface="Comic Sans MS" panose="030F0702030302020204" pitchFamily="66" charset="0"/>
            </a:endParaRPr>
          </a:p>
          <a:p>
            <a:r>
              <a:rPr lang="en-US" sz="1800" b="1" i="1" u="sng" dirty="0">
                <a:latin typeface="Comic Sans MS" panose="030F0702030302020204" pitchFamily="66" charset="0"/>
              </a:rPr>
              <a:t>Step 9:</a:t>
            </a:r>
            <a:r>
              <a:rPr lang="en-US" sz="1800" dirty="0">
                <a:latin typeface="Comic Sans MS" panose="030F0702030302020204" pitchFamily="66" charset="0"/>
              </a:rPr>
              <a:t> For </a:t>
            </a:r>
            <a:r>
              <a:rPr lang="en-US" sz="1800" b="1" dirty="0">
                <a:latin typeface="Comic Sans MS" panose="030F0702030302020204" pitchFamily="66" charset="0"/>
              </a:rPr>
              <a:t>Non_river class </a:t>
            </a:r>
            <a:r>
              <a:rPr lang="en-US" sz="1800" dirty="0">
                <a:latin typeface="Comic Sans MS" panose="030F0702030302020204" pitchFamily="66" charset="0"/>
              </a:rPr>
              <a:t>calculate (</a:t>
            </a:r>
            <a:r>
              <a:rPr lang="en-US" sz="1800" dirty="0" err="1">
                <a:latin typeface="Comic Sans MS" panose="030F0702030302020204" pitchFamily="66" charset="0"/>
              </a:rPr>
              <a:t>test_data</a:t>
            </a:r>
            <a:r>
              <a:rPr lang="en-US" sz="1800" dirty="0">
                <a:latin typeface="Comic Sans MS" panose="030F0702030302020204" pitchFamily="66" charset="0"/>
              </a:rPr>
              <a:t>  – T2) deviation and (</a:t>
            </a:r>
            <a:r>
              <a:rPr lang="en-US" sz="1800" dirty="0" err="1">
                <a:latin typeface="Comic Sans MS" panose="030F0702030302020204" pitchFamily="66" charset="0"/>
              </a:rPr>
              <a:t>test_data</a:t>
            </a:r>
            <a:r>
              <a:rPr lang="en-US" sz="1800" dirty="0">
                <a:latin typeface="Comic Sans MS" panose="030F0702030302020204" pitchFamily="66" charset="0"/>
              </a:rPr>
              <a:t>  – T2)</a:t>
            </a:r>
            <a:r>
              <a:rPr lang="en-US" sz="1800" baseline="30000" dirty="0">
                <a:latin typeface="Comic Sans MS" panose="030F0702030302020204" pitchFamily="66" charset="0"/>
              </a:rPr>
              <a:t>T</a:t>
            </a:r>
            <a:r>
              <a:rPr lang="en-US" sz="1800" dirty="0">
                <a:latin typeface="Comic Sans MS" panose="030F0702030302020204" pitchFamily="66" charset="0"/>
              </a:rPr>
              <a:t> Then Multiply it :</a:t>
            </a:r>
          </a:p>
          <a:p>
            <a:pPr>
              <a:buNone/>
            </a:pPr>
            <a:r>
              <a:rPr lang="en-US" sz="1800" dirty="0">
                <a:latin typeface="Comic Sans MS" panose="030F0702030302020204" pitchFamily="66" charset="0"/>
              </a:rPr>
              <a:t>	</a:t>
            </a:r>
            <a:r>
              <a:rPr lang="en-US" sz="1800" dirty="0" err="1">
                <a:latin typeface="Comic Sans MS" panose="030F0702030302020204" pitchFamily="66" charset="0"/>
              </a:rPr>
              <a:t>Nonriver</a:t>
            </a:r>
            <a:r>
              <a:rPr lang="en-US" sz="1800" dirty="0">
                <a:latin typeface="Comic Sans MS" panose="030F0702030302020204" pitchFamily="66" charset="0"/>
              </a:rPr>
              <a:t> class = (</a:t>
            </a:r>
            <a:r>
              <a:rPr lang="en-US" sz="1800" dirty="0" err="1">
                <a:latin typeface="Comic Sans MS" panose="030F0702030302020204" pitchFamily="66" charset="0"/>
              </a:rPr>
              <a:t>Test_data</a:t>
            </a:r>
            <a:r>
              <a:rPr lang="en-US" sz="1800" dirty="0">
                <a:latin typeface="Comic Sans MS" panose="030F0702030302020204" pitchFamily="66" charset="0"/>
              </a:rPr>
              <a:t>  – T2)</a:t>
            </a:r>
            <a:r>
              <a:rPr lang="en-US" sz="1800" baseline="30000" dirty="0">
                <a:latin typeface="Comic Sans MS" panose="030F0702030302020204" pitchFamily="66" charset="0"/>
              </a:rPr>
              <a:t>T</a:t>
            </a:r>
            <a:r>
              <a:rPr lang="en-US" sz="1800" dirty="0">
                <a:latin typeface="Comic Sans MS" panose="030F0702030302020204" pitchFamily="66" charset="0"/>
              </a:rPr>
              <a:t> * Inverse (</a:t>
            </a:r>
            <a:r>
              <a:rPr lang="en-US" sz="1800" dirty="0" err="1">
                <a:latin typeface="Comic Sans MS" panose="030F0702030302020204" pitchFamily="66" charset="0"/>
              </a:rPr>
              <a:t>Covariance_matrix_NonRiverclass</a:t>
            </a:r>
            <a:r>
              <a:rPr lang="en-US" sz="1800" dirty="0">
                <a:latin typeface="Comic Sans MS" panose="030F0702030302020204" pitchFamily="66" charset="0"/>
              </a:rPr>
              <a:t>) *(</a:t>
            </a:r>
            <a:r>
              <a:rPr lang="en-US" sz="1800" dirty="0" err="1">
                <a:latin typeface="Comic Sans MS" panose="030F0702030302020204" pitchFamily="66" charset="0"/>
              </a:rPr>
              <a:t>Test_data</a:t>
            </a:r>
            <a:r>
              <a:rPr lang="en-US" sz="1800" dirty="0">
                <a:latin typeface="Comic Sans MS" panose="030F0702030302020204" pitchFamily="66" charset="0"/>
              </a:rPr>
              <a:t>  – T2)</a:t>
            </a:r>
          </a:p>
          <a:p>
            <a:endParaRPr lang="en-US" sz="1800" b="1" dirty="0">
              <a:latin typeface="Comic Sans MS" panose="030F0702030302020204" pitchFamily="66" charset="0"/>
            </a:endParaRPr>
          </a:p>
          <a:p>
            <a:endParaRPr lang="en-US" sz="4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8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81000"/>
            <a:ext cx="8915400" cy="4972050"/>
          </a:xfrm>
        </p:spPr>
        <p:txBody>
          <a:bodyPr>
            <a:noAutofit/>
          </a:bodyPr>
          <a:lstStyle/>
          <a:p>
            <a:r>
              <a:rPr lang="en-US" sz="1600" b="1" i="1" u="sng" dirty="0">
                <a:latin typeface="Comic Sans MS" panose="030F0702030302020204" pitchFamily="66" charset="0"/>
              </a:rPr>
              <a:t>Step 10: </a:t>
            </a:r>
            <a:r>
              <a:rPr lang="en-US" sz="1600" dirty="0">
                <a:latin typeface="Comic Sans MS" panose="030F0702030302020204" pitchFamily="66" charset="0"/>
              </a:rPr>
              <a:t>Calculate density function </a:t>
            </a:r>
            <a:r>
              <a:rPr lang="en-US" sz="1600" b="1" dirty="0">
                <a:latin typeface="Comic Sans MS" panose="030F0702030302020204" pitchFamily="66" charset="0"/>
              </a:rPr>
              <a:t>p1</a:t>
            </a:r>
            <a:r>
              <a:rPr lang="en-US" sz="1600" dirty="0">
                <a:latin typeface="Comic Sans MS" panose="030F0702030302020204" pitchFamily="66" charset="0"/>
              </a:rPr>
              <a:t> for </a:t>
            </a:r>
            <a:r>
              <a:rPr lang="en-US" sz="1600" b="1" dirty="0">
                <a:latin typeface="Comic Sans MS" panose="030F0702030302020204" pitchFamily="66" charset="0"/>
              </a:rPr>
              <a:t>river class </a:t>
            </a:r>
            <a:r>
              <a:rPr lang="en-US" sz="1600" dirty="0">
                <a:latin typeface="Comic Sans MS" panose="030F0702030302020204" pitchFamily="66" charset="0"/>
              </a:rPr>
              <a:t>where </a:t>
            </a:r>
            <a:r>
              <a:rPr lang="en-US" sz="1600" b="1" dirty="0">
                <a:latin typeface="Comic Sans MS" panose="030F0702030302020204" pitchFamily="66" charset="0"/>
              </a:rPr>
              <a:t>P1 = 0.3 </a:t>
            </a:r>
            <a:r>
              <a:rPr lang="en-US" sz="1600" dirty="0">
                <a:latin typeface="Comic Sans MS" panose="030F0702030302020204" pitchFamily="66" charset="0"/>
              </a:rPr>
              <a:t>given 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</a:t>
            </a:r>
            <a:r>
              <a:rPr lang="en-US" sz="1600" b="1" dirty="0">
                <a:latin typeface="Comic Sans MS" panose="030F0702030302020204" pitchFamily="66" charset="0"/>
              </a:rPr>
              <a:t>p1</a:t>
            </a:r>
            <a:r>
              <a:rPr lang="en-US" sz="1600" dirty="0">
                <a:latin typeface="Comic Sans MS" panose="030F0702030302020204" pitchFamily="66" charset="0"/>
              </a:rPr>
              <a:t> = </a:t>
            </a:r>
            <a:r>
              <a:rPr lang="en-US" sz="1600" dirty="0" smtClean="0">
                <a:latin typeface="Comic Sans MS" panose="030F0702030302020204" pitchFamily="66" charset="0"/>
              </a:rPr>
              <a:t>1/</a:t>
            </a:r>
            <a:r>
              <a:rPr lang="en-US" sz="1600" dirty="0" err="1" smtClean="0">
                <a:latin typeface="Comic Sans MS" panose="030F0702030302020204" pitchFamily="66" charset="0"/>
              </a:rPr>
              <a:t>sqrt</a:t>
            </a:r>
            <a:r>
              <a:rPr lang="en-US" sz="1600" dirty="0">
                <a:latin typeface="Comic Sans MS" panose="030F0702030302020204" pitchFamily="66" charset="0"/>
              </a:rPr>
              <a:t>( Determinant of </a:t>
            </a:r>
            <a:r>
              <a:rPr lang="en-US" sz="1600" dirty="0" err="1">
                <a:latin typeface="Comic Sans MS" panose="030F0702030302020204" pitchFamily="66" charset="0"/>
              </a:rPr>
              <a:t>Covariance_matrix_Riverclass</a:t>
            </a:r>
            <a:r>
              <a:rPr lang="en-US" sz="1600" dirty="0">
                <a:latin typeface="Comic Sans MS" panose="030F0702030302020204" pitchFamily="66" charset="0"/>
              </a:rPr>
              <a:t>) * </a:t>
            </a:r>
            <a:r>
              <a:rPr lang="en-US" sz="1600" dirty="0" err="1">
                <a:latin typeface="Comic Sans MS" panose="030F0702030302020204" pitchFamily="66" charset="0"/>
              </a:rPr>
              <a:t>exp</a:t>
            </a:r>
            <a:r>
              <a:rPr lang="en-US" sz="1600" dirty="0" smtClean="0">
                <a:latin typeface="Comic Sans MS" panose="030F0702030302020204" pitchFamily="66" charset="0"/>
              </a:rPr>
              <a:t>( -0.5 *</a:t>
            </a:r>
            <a:r>
              <a:rPr lang="en-US" sz="1600" dirty="0" err="1" smtClean="0">
                <a:latin typeface="Comic Sans MS" panose="030F0702030302020204" pitchFamily="66" charset="0"/>
              </a:rPr>
              <a:t>River_class</a:t>
            </a:r>
            <a:r>
              <a:rPr lang="en-US" sz="1600" dirty="0">
                <a:latin typeface="Comic Sans MS" panose="030F0702030302020204" pitchFamily="66" charset="0"/>
              </a:rPr>
              <a:t>);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(Here we apply multivariate Normal </a:t>
            </a:r>
            <a:r>
              <a:rPr lang="en-US" sz="1600" dirty="0" err="1">
                <a:latin typeface="Comic Sans MS" panose="030F0702030302020204" pitchFamily="66" charset="0"/>
              </a:rPr>
              <a:t>Distrubution</a:t>
            </a:r>
            <a:r>
              <a:rPr lang="en-US" sz="1600" dirty="0">
                <a:latin typeface="Comic Sans MS" panose="030F0702030302020204" pitchFamily="66" charset="0"/>
              </a:rPr>
              <a:t>)</a:t>
            </a:r>
          </a:p>
          <a:p>
            <a:pPr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b="1" i="1" u="sng" dirty="0">
                <a:latin typeface="Comic Sans MS" panose="030F0702030302020204" pitchFamily="66" charset="0"/>
              </a:rPr>
              <a:t>Step 11</a:t>
            </a:r>
            <a:r>
              <a:rPr lang="en-US" sz="1600" b="1" i="1" dirty="0">
                <a:latin typeface="Comic Sans MS" panose="030F0702030302020204" pitchFamily="66" charset="0"/>
              </a:rPr>
              <a:t>: </a:t>
            </a:r>
            <a:r>
              <a:rPr lang="en-US" sz="1600" dirty="0">
                <a:latin typeface="Comic Sans MS" panose="030F0702030302020204" pitchFamily="66" charset="0"/>
              </a:rPr>
              <a:t>Calculate density function </a:t>
            </a:r>
            <a:r>
              <a:rPr lang="en-US" sz="1600" b="1" dirty="0">
                <a:latin typeface="Comic Sans MS" panose="030F0702030302020204" pitchFamily="66" charset="0"/>
              </a:rPr>
              <a:t>p2</a:t>
            </a:r>
            <a:r>
              <a:rPr lang="en-US" sz="1600" dirty="0">
                <a:latin typeface="Comic Sans MS" panose="030F0702030302020204" pitchFamily="66" charset="0"/>
              </a:rPr>
              <a:t> for </a:t>
            </a:r>
            <a:r>
              <a:rPr lang="en-US" sz="1600" b="1" dirty="0" err="1">
                <a:latin typeface="Comic Sans MS" panose="030F0702030302020204" pitchFamily="66" charset="0"/>
              </a:rPr>
              <a:t>nonriver</a:t>
            </a:r>
            <a:r>
              <a:rPr lang="en-US" sz="1600" b="1" dirty="0">
                <a:latin typeface="Comic Sans MS" panose="030F0702030302020204" pitchFamily="66" charset="0"/>
              </a:rPr>
              <a:t> class </a:t>
            </a:r>
            <a:r>
              <a:rPr lang="en-US" sz="1600" dirty="0">
                <a:latin typeface="Comic Sans MS" panose="030F0702030302020204" pitchFamily="66" charset="0"/>
              </a:rPr>
              <a:t>where </a:t>
            </a:r>
            <a:r>
              <a:rPr lang="en-US" sz="1600" b="1" dirty="0">
                <a:latin typeface="Comic Sans MS" panose="030F0702030302020204" pitchFamily="66" charset="0"/>
              </a:rPr>
              <a:t>P2 = 0.7 </a:t>
            </a:r>
            <a:r>
              <a:rPr lang="en-US" sz="1600" dirty="0">
                <a:latin typeface="Comic Sans MS" panose="030F0702030302020204" pitchFamily="66" charset="0"/>
              </a:rPr>
              <a:t>given 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</a:t>
            </a:r>
            <a:r>
              <a:rPr lang="en-US" sz="1600" b="1" dirty="0">
                <a:latin typeface="Comic Sans MS" panose="030F0702030302020204" pitchFamily="66" charset="0"/>
              </a:rPr>
              <a:t>p2</a:t>
            </a:r>
            <a:r>
              <a:rPr lang="en-US" sz="1600" dirty="0">
                <a:latin typeface="Comic Sans MS" panose="030F0702030302020204" pitchFamily="66" charset="0"/>
              </a:rPr>
              <a:t> = </a:t>
            </a:r>
            <a:r>
              <a:rPr lang="en-US" sz="1600" dirty="0" smtClean="0">
                <a:latin typeface="Comic Sans MS" panose="030F0702030302020204" pitchFamily="66" charset="0"/>
              </a:rPr>
              <a:t>1/</a:t>
            </a:r>
            <a:r>
              <a:rPr lang="en-US" sz="1600" dirty="0" err="1" smtClean="0">
                <a:latin typeface="Comic Sans MS" panose="030F0702030302020204" pitchFamily="66" charset="0"/>
              </a:rPr>
              <a:t>sqrt</a:t>
            </a:r>
            <a:r>
              <a:rPr lang="en-US" sz="1600" dirty="0">
                <a:latin typeface="Comic Sans MS" panose="030F0702030302020204" pitchFamily="66" charset="0"/>
              </a:rPr>
              <a:t>( Determinant of </a:t>
            </a:r>
            <a:r>
              <a:rPr lang="en-US" sz="1600" dirty="0" err="1">
                <a:latin typeface="Comic Sans MS" panose="030F0702030302020204" pitchFamily="66" charset="0"/>
              </a:rPr>
              <a:t>Covariance_matrix_nonRiverclass</a:t>
            </a:r>
            <a:r>
              <a:rPr lang="en-US" sz="1600" dirty="0">
                <a:latin typeface="Comic Sans MS" panose="030F0702030302020204" pitchFamily="66" charset="0"/>
              </a:rPr>
              <a:t>) * </a:t>
            </a:r>
            <a:r>
              <a:rPr lang="en-US" sz="1600" dirty="0" err="1">
                <a:latin typeface="Comic Sans MS" panose="030F0702030302020204" pitchFamily="66" charset="0"/>
              </a:rPr>
              <a:t>exp</a:t>
            </a:r>
            <a:r>
              <a:rPr lang="en-US" sz="1600" dirty="0">
                <a:latin typeface="Comic Sans MS" panose="030F0702030302020204" pitchFamily="66" charset="0"/>
              </a:rPr>
              <a:t>(-0.5 </a:t>
            </a:r>
            <a:r>
              <a:rPr lang="en-US" sz="1600" dirty="0" smtClean="0">
                <a:latin typeface="Comic Sans MS" panose="030F0702030302020204" pitchFamily="66" charset="0"/>
              </a:rPr>
              <a:t>* </a:t>
            </a:r>
            <a:r>
              <a:rPr lang="en-US" sz="1600" dirty="0" err="1" smtClean="0">
                <a:latin typeface="Comic Sans MS" panose="030F0702030302020204" pitchFamily="66" charset="0"/>
              </a:rPr>
              <a:t>NonRiver_class</a:t>
            </a:r>
            <a:r>
              <a:rPr lang="en-US" sz="1600" dirty="0">
                <a:latin typeface="Comic Sans MS" panose="030F0702030302020204" pitchFamily="66" charset="0"/>
              </a:rPr>
              <a:t>);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b="1" i="1" u="sng" dirty="0">
                <a:latin typeface="Comic Sans MS" panose="030F0702030302020204" pitchFamily="66" charset="0"/>
              </a:rPr>
              <a:t>Step 12:</a:t>
            </a:r>
            <a:r>
              <a:rPr lang="en-US" sz="1600" b="1" i="1" dirty="0">
                <a:latin typeface="Comic Sans MS" panose="030F0702030302020204" pitchFamily="66" charset="0"/>
              </a:rPr>
              <a:t>  </a:t>
            </a:r>
            <a:r>
              <a:rPr lang="en-US" sz="1600" dirty="0">
                <a:latin typeface="Comic Sans MS" panose="030F0702030302020204" pitchFamily="66" charset="0"/>
              </a:rPr>
              <a:t>For </a:t>
            </a:r>
            <a:r>
              <a:rPr lang="en-US" sz="1600" b="1" dirty="0">
                <a:latin typeface="Comic Sans MS" panose="030F0702030302020204" pitchFamily="66" charset="0"/>
              </a:rPr>
              <a:t>each pixel location </a:t>
            </a:r>
            <a:r>
              <a:rPr lang="en-US" sz="1600" dirty="0">
                <a:latin typeface="Comic Sans MS" panose="030F0702030302020204" pitchFamily="66" charset="0"/>
              </a:rPr>
              <a:t>of test image apply </a:t>
            </a:r>
            <a:r>
              <a:rPr lang="en-US" sz="1600" dirty="0" err="1">
                <a:latin typeface="Comic Sans MS" panose="030F0702030302020204" pitchFamily="66" charset="0"/>
              </a:rPr>
              <a:t>baye’s</a:t>
            </a:r>
            <a:r>
              <a:rPr lang="en-US" sz="1600" dirty="0">
                <a:latin typeface="Comic Sans MS" panose="030F0702030302020204" pitchFamily="66" charset="0"/>
              </a:rPr>
              <a:t> rule  </a:t>
            </a:r>
            <a:r>
              <a:rPr lang="en-US" sz="1600" b="1" dirty="0">
                <a:latin typeface="Comic Sans MS" panose="030F0702030302020204" pitchFamily="66" charset="0"/>
              </a:rPr>
              <a:t>(P1 * p1) &gt;= (P2 * p2)</a:t>
            </a:r>
            <a:r>
              <a:rPr lang="en-US" sz="1600" dirty="0">
                <a:latin typeface="Comic Sans MS" panose="030F0702030302020204" pitchFamily="66" charset="0"/>
              </a:rPr>
              <a:t> then 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</a:t>
            </a:r>
            <a:r>
              <a:rPr lang="en-US" sz="1600" dirty="0" err="1">
                <a:latin typeface="Comic Sans MS" panose="030F0702030302020204" pitchFamily="66" charset="0"/>
              </a:rPr>
              <a:t>Out_image</a:t>
            </a:r>
            <a:r>
              <a:rPr lang="en-US" sz="1600" dirty="0">
                <a:latin typeface="Comic Sans MS" panose="030F0702030302020204" pitchFamily="66" charset="0"/>
              </a:rPr>
              <a:t>(</a:t>
            </a:r>
            <a:r>
              <a:rPr lang="en-US" sz="1600" dirty="0" err="1">
                <a:latin typeface="Comic Sans MS" panose="030F0702030302020204" pitchFamily="66" charset="0"/>
              </a:rPr>
              <a:t>i</a:t>
            </a:r>
            <a:r>
              <a:rPr lang="en-US" sz="1600" dirty="0">
                <a:latin typeface="Comic Sans MS" panose="030F0702030302020204" pitchFamily="66" charset="0"/>
              </a:rPr>
              <a:t>) = 255 (River class)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	Else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</a:t>
            </a:r>
            <a:r>
              <a:rPr lang="en-US" sz="1600" dirty="0" err="1">
                <a:latin typeface="Comic Sans MS" panose="030F0702030302020204" pitchFamily="66" charset="0"/>
              </a:rPr>
              <a:t>Out_image</a:t>
            </a:r>
            <a:r>
              <a:rPr lang="en-US" sz="1600" dirty="0">
                <a:latin typeface="Comic Sans MS" panose="030F0702030302020204" pitchFamily="66" charset="0"/>
              </a:rPr>
              <a:t>(</a:t>
            </a:r>
            <a:r>
              <a:rPr lang="en-US" sz="1600" dirty="0" err="1">
                <a:latin typeface="Comic Sans MS" panose="030F0702030302020204" pitchFamily="66" charset="0"/>
              </a:rPr>
              <a:t>i</a:t>
            </a:r>
            <a:r>
              <a:rPr lang="en-US" sz="1600" dirty="0">
                <a:latin typeface="Comic Sans MS" panose="030F0702030302020204" pitchFamily="66" charset="0"/>
              </a:rPr>
              <a:t>) = 0; (</a:t>
            </a:r>
            <a:r>
              <a:rPr lang="en-US" sz="1600" dirty="0" err="1">
                <a:latin typeface="Comic Sans MS" panose="030F0702030302020204" pitchFamily="66" charset="0"/>
              </a:rPr>
              <a:t>Nonriver</a:t>
            </a:r>
            <a:r>
              <a:rPr lang="en-US" sz="1600" dirty="0">
                <a:latin typeface="Comic Sans MS" panose="030F0702030302020204" pitchFamily="66" charset="0"/>
              </a:rPr>
              <a:t> class)</a:t>
            </a:r>
          </a:p>
          <a:p>
            <a:pPr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b="1" i="1" u="sng" dirty="0">
                <a:latin typeface="Comic Sans MS" panose="030F0702030302020204" pitchFamily="66" charset="0"/>
              </a:rPr>
              <a:t>Step 13 </a:t>
            </a:r>
            <a:r>
              <a:rPr lang="en-US" sz="1600" b="1" i="1" dirty="0">
                <a:latin typeface="Comic Sans MS" panose="030F0702030302020204" pitchFamily="66" charset="0"/>
              </a:rPr>
              <a:t>: </a:t>
            </a:r>
            <a:r>
              <a:rPr lang="en-US" sz="1600" dirty="0" err="1">
                <a:latin typeface="Comic Sans MS" panose="030F0702030302020204" pitchFamily="66" charset="0"/>
              </a:rPr>
              <a:t>Goto</a:t>
            </a:r>
            <a:r>
              <a:rPr lang="en-US" sz="1600" dirty="0">
                <a:latin typeface="Comic Sans MS" panose="030F0702030302020204" pitchFamily="66" charset="0"/>
              </a:rPr>
              <a:t> </a:t>
            </a:r>
            <a:r>
              <a:rPr lang="en-US" sz="1600" b="1" dirty="0">
                <a:latin typeface="Comic Sans MS" panose="030F0702030302020204" pitchFamily="66" charset="0"/>
              </a:rPr>
              <a:t>step 7;</a:t>
            </a:r>
            <a:r>
              <a:rPr lang="en-US" sz="1600" dirty="0">
                <a:latin typeface="Comic Sans MS" panose="030F0702030302020204" pitchFamily="66" charset="0"/>
              </a:rPr>
              <a:t> </a:t>
            </a:r>
          </a:p>
          <a:p>
            <a:pPr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b="1" i="1" u="sng" dirty="0">
                <a:latin typeface="Comic Sans MS" panose="030F0702030302020204" pitchFamily="66" charset="0"/>
              </a:rPr>
              <a:t>Step 14: </a:t>
            </a:r>
            <a:r>
              <a:rPr lang="en-US" sz="1600" dirty="0">
                <a:latin typeface="Comic Sans MS" panose="030F0702030302020204" pitchFamily="66" charset="0"/>
              </a:rPr>
              <a:t>Show the three output image </a:t>
            </a:r>
            <a:r>
              <a:rPr lang="en-US" sz="1600" dirty="0" err="1">
                <a:latin typeface="Comic Sans MS" panose="030F0702030302020204" pitchFamily="66" charset="0"/>
              </a:rPr>
              <a:t>Image</a:t>
            </a:r>
            <a:r>
              <a:rPr lang="en-US" sz="1600" dirty="0">
                <a:latin typeface="Comic Sans MS" panose="030F0702030302020204" pitchFamily="66" charset="0"/>
              </a:rPr>
              <a:t> using </a:t>
            </a:r>
            <a:r>
              <a:rPr lang="en-US" sz="1600" dirty="0" err="1">
                <a:latin typeface="Comic Sans MS" panose="030F0702030302020204" pitchFamily="66" charset="0"/>
              </a:rPr>
              <a:t>imshow</a:t>
            </a:r>
            <a:r>
              <a:rPr lang="en-US" sz="1600" dirty="0">
                <a:latin typeface="Comic Sans MS" panose="030F0702030302020204" pitchFamily="66" charset="0"/>
              </a:rPr>
              <a:t> function for three cases: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Case 1 : River class (Prior </a:t>
            </a:r>
            <a:r>
              <a:rPr lang="en-US" sz="1600" dirty="0" err="1">
                <a:latin typeface="Comic Sans MS" panose="030F0702030302020204" pitchFamily="66" charset="0"/>
              </a:rPr>
              <a:t>Prob</a:t>
            </a:r>
            <a:r>
              <a:rPr lang="en-US" sz="1600" dirty="0">
                <a:latin typeface="Comic Sans MS" panose="030F0702030302020204" pitchFamily="66" charset="0"/>
              </a:rPr>
              <a:t>: ) = 0.3 , </a:t>
            </a:r>
            <a:r>
              <a:rPr lang="en-US" sz="1600" dirty="0" err="1">
                <a:latin typeface="Comic Sans MS" panose="030F0702030302020204" pitchFamily="66" charset="0"/>
              </a:rPr>
              <a:t>Nonriver</a:t>
            </a:r>
            <a:r>
              <a:rPr lang="en-US" sz="1600" dirty="0">
                <a:latin typeface="Comic Sans MS" panose="030F0702030302020204" pitchFamily="66" charset="0"/>
              </a:rPr>
              <a:t> class(Prior </a:t>
            </a:r>
            <a:r>
              <a:rPr lang="en-US" sz="1600" dirty="0" err="1">
                <a:latin typeface="Comic Sans MS" panose="030F0702030302020204" pitchFamily="66" charset="0"/>
              </a:rPr>
              <a:t>Prob</a:t>
            </a:r>
            <a:r>
              <a:rPr lang="en-US" sz="1600" dirty="0">
                <a:latin typeface="Comic Sans MS" panose="030F0702030302020204" pitchFamily="66" charset="0"/>
                <a:sym typeface="Wingdings" pitchFamily="2" charset="2"/>
              </a:rPr>
              <a:t>) = 0.7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Case 2 : River class (Prior </a:t>
            </a:r>
            <a:r>
              <a:rPr lang="en-US" sz="1600" dirty="0" err="1">
                <a:latin typeface="Comic Sans MS" panose="030F0702030302020204" pitchFamily="66" charset="0"/>
              </a:rPr>
              <a:t>Prob</a:t>
            </a:r>
            <a:r>
              <a:rPr lang="en-US" sz="1600" dirty="0">
                <a:latin typeface="Comic Sans MS" panose="030F0702030302020204" pitchFamily="66" charset="0"/>
              </a:rPr>
              <a:t>: ) = 0.7 , </a:t>
            </a:r>
            <a:r>
              <a:rPr lang="en-US" sz="1600" dirty="0" err="1">
                <a:latin typeface="Comic Sans MS" panose="030F0702030302020204" pitchFamily="66" charset="0"/>
              </a:rPr>
              <a:t>Nonriver</a:t>
            </a:r>
            <a:r>
              <a:rPr lang="en-US" sz="1600" dirty="0">
                <a:latin typeface="Comic Sans MS" panose="030F0702030302020204" pitchFamily="66" charset="0"/>
              </a:rPr>
              <a:t> class(Prior </a:t>
            </a:r>
            <a:r>
              <a:rPr lang="en-US" sz="1600" dirty="0" err="1">
                <a:latin typeface="Comic Sans MS" panose="030F0702030302020204" pitchFamily="66" charset="0"/>
              </a:rPr>
              <a:t>Prob</a:t>
            </a:r>
            <a:r>
              <a:rPr lang="en-US" sz="1600" dirty="0">
                <a:latin typeface="Comic Sans MS" panose="030F0702030302020204" pitchFamily="66" charset="0"/>
                <a:sym typeface="Wingdings" pitchFamily="2" charset="2"/>
              </a:rPr>
              <a:t>) = 0.3</a:t>
            </a:r>
          </a:p>
          <a:p>
            <a:pPr>
              <a:buNone/>
            </a:pPr>
            <a:r>
              <a:rPr lang="en-US" sz="1600" dirty="0">
                <a:latin typeface="Comic Sans MS" panose="030F0702030302020204" pitchFamily="66" charset="0"/>
              </a:rPr>
              <a:t>	Case 3 : River class (Prior </a:t>
            </a:r>
            <a:r>
              <a:rPr lang="en-US" sz="1600" dirty="0" err="1">
                <a:latin typeface="Comic Sans MS" panose="030F0702030302020204" pitchFamily="66" charset="0"/>
              </a:rPr>
              <a:t>Prob</a:t>
            </a:r>
            <a:r>
              <a:rPr lang="en-US" sz="1600" dirty="0">
                <a:latin typeface="Comic Sans MS" panose="030F0702030302020204" pitchFamily="66" charset="0"/>
              </a:rPr>
              <a:t>: ) = 0.5 , </a:t>
            </a:r>
            <a:r>
              <a:rPr lang="en-US" sz="1600" dirty="0" err="1">
                <a:latin typeface="Comic Sans MS" panose="030F0702030302020204" pitchFamily="66" charset="0"/>
              </a:rPr>
              <a:t>Nonriver</a:t>
            </a:r>
            <a:r>
              <a:rPr lang="en-US" sz="1600" dirty="0">
                <a:latin typeface="Comic Sans MS" panose="030F0702030302020204" pitchFamily="66" charset="0"/>
              </a:rPr>
              <a:t> class(Prior </a:t>
            </a:r>
            <a:r>
              <a:rPr lang="en-US" sz="1600" dirty="0" err="1">
                <a:latin typeface="Comic Sans MS" panose="030F0702030302020204" pitchFamily="66" charset="0"/>
              </a:rPr>
              <a:t>Prob</a:t>
            </a:r>
            <a:r>
              <a:rPr lang="en-US" sz="1600" dirty="0">
                <a:latin typeface="Comic Sans MS" panose="030F0702030302020204" pitchFamily="66" charset="0"/>
                <a:sym typeface="Wingdings" pitchFamily="2" charset="2"/>
              </a:rPr>
              <a:t>) = 0.5</a:t>
            </a:r>
          </a:p>
          <a:p>
            <a:pPr>
              <a:buNone/>
            </a:pPr>
            <a:endParaRPr lang="en-US" sz="1600" dirty="0">
              <a:latin typeface="Comic Sans MS" panose="030F0702030302020204" pitchFamily="66" charset="0"/>
              <a:sym typeface="Wingdings" pitchFamily="2" charset="2"/>
            </a:endParaRPr>
          </a:p>
          <a:p>
            <a:pPr>
              <a:buNone/>
            </a:pPr>
            <a:endParaRPr lang="en-US" sz="1600" dirty="0">
              <a:latin typeface="Comic Sans MS" panose="030F0702030302020204" pitchFamily="66" charset="0"/>
              <a:sym typeface="Wingdings" pitchFamily="2" charset="2"/>
            </a:endParaRP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endParaRPr lang="en-US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56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8800" b="1" dirty="0" smtClean="0">
                <a:solidFill>
                  <a:srgbClr val="0000FF"/>
                </a:solidFill>
                <a:latin typeface="Garamond" panose="02020404030301010803" pitchFamily="18" charset="0"/>
              </a:rPr>
              <a:t>                </a:t>
            </a:r>
          </a:p>
          <a:p>
            <a:pPr algn="ctr">
              <a:buNone/>
            </a:pPr>
            <a:r>
              <a:rPr lang="en-US" sz="8800" b="1" dirty="0" smtClean="0">
                <a:solidFill>
                  <a:srgbClr val="0000FF"/>
                </a:solidFill>
                <a:latin typeface="Garamond" panose="02020404030301010803" pitchFamily="18" charset="0"/>
              </a:rPr>
              <a:t>Thank You</a:t>
            </a:r>
            <a:endParaRPr lang="en-US" sz="8800" b="1" dirty="0">
              <a:solidFill>
                <a:srgbClr val="0000FF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4C7F-2B22-4B9D-A653-8524A285C1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omic Sans MS" panose="030F0702030302020204" pitchFamily="66" charset="0"/>
              </a:rPr>
              <a:t>Multivariate Distribution</a:t>
            </a:r>
            <a:endParaRPr lang="en-US" b="1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 descr="C:\Users\Anup\Desktop\isi ppt\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2207" y="1295400"/>
            <a:ext cx="7992000" cy="44061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57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C8331-7A53-4C85-9BB2-B2D028987EE9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96863"/>
            <a:ext cx="7772400" cy="590550"/>
          </a:xfrm>
        </p:spPr>
        <p:txBody>
          <a:bodyPr>
            <a:normAutofit fontScale="90000"/>
          </a:bodyPr>
          <a:lstStyle/>
          <a:p>
            <a:r>
              <a:rPr lang="en-US" altLang="en-US" sz="2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CLASSIFIERS BASED ON BAYES DECISION THEORY</a:t>
            </a:r>
            <a:endParaRPr lang="en-GB" altLang="en-US" sz="28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Statistical nature of feature vectors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Assign the pattern represented by feature vector </a:t>
            </a:r>
            <a:b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to the 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probable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of the available classes</a:t>
            </a:r>
            <a:b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	That is</a:t>
            </a:r>
            <a:b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			                 maximum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3203575" y="1844675"/>
          <a:ext cx="273685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Equation" r:id="rId3" imgW="1054080" imgH="253800" progId="Equation.3">
                  <p:embed/>
                </p:oleObj>
              </mc:Choice>
              <mc:Fallback>
                <p:oleObj name="Equation" r:id="rId3" imgW="1054080" imgH="253800" progId="Equation.3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844675"/>
                        <a:ext cx="2736850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547953"/>
              </p:ext>
            </p:extLst>
          </p:nvPr>
        </p:nvGraphicFramePr>
        <p:xfrm>
          <a:off x="7233689" y="3048000"/>
          <a:ext cx="3683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Equation" r:id="rId5" imgW="126720" imgH="215640" progId="Equation.3">
                  <p:embed/>
                </p:oleObj>
              </mc:Choice>
              <mc:Fallback>
                <p:oleObj name="Equation" r:id="rId5" imgW="126720" imgH="215640" progId="Equation.3">
                  <p:embed/>
                  <p:pic>
                    <p:nvPicPr>
                      <p:cNvPr id="51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3689" y="3048000"/>
                        <a:ext cx="3683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2627313" y="3789363"/>
          <a:ext cx="30241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Equation" r:id="rId7" imgW="812520" imgH="215640" progId="Equation.3">
                  <p:embed/>
                </p:oleObj>
              </mc:Choice>
              <mc:Fallback>
                <p:oleObj name="Equation" r:id="rId7" imgW="812520" imgH="215640" progId="Equation.3">
                  <p:embed/>
                  <p:pic>
                    <p:nvPicPr>
                      <p:cNvPr id="51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89363"/>
                        <a:ext cx="30241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2916238" y="4797425"/>
          <a:ext cx="388778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Equation" r:id="rId9" imgW="1028520" imgH="253800" progId="Equation.3">
                  <p:embed/>
                </p:oleObj>
              </mc:Choice>
              <mc:Fallback>
                <p:oleObj name="Equation" r:id="rId9" imgW="1028520" imgH="253800" progId="Equation.3">
                  <p:embed/>
                  <p:pic>
                    <p:nvPicPr>
                      <p:cNvPr id="51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797425"/>
                        <a:ext cx="3887787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33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417-6A4E-409C-8A69-A6CD83AE4B17}" type="slidenum">
              <a:rPr lang="en-GB" altLang="en-US"/>
              <a:pPr/>
              <a:t>7</a:t>
            </a:fld>
            <a:endParaRPr lang="en-GB" altLang="en-US"/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847013" cy="4724400"/>
          </a:xfrm>
        </p:spPr>
        <p:txBody>
          <a:bodyPr/>
          <a:lstStyle/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Computation of 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a-posteriori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probabilities</a:t>
            </a:r>
          </a:p>
          <a:p>
            <a:pPr lvl="1"/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Assume known</a:t>
            </a:r>
          </a:p>
          <a:p>
            <a:pPr lvl="2"/>
            <a:r>
              <a:rPr lang="en-US" altLang="en-US" sz="2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a-priori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probabilities</a:t>
            </a:r>
          </a:p>
          <a:p>
            <a:pPr lvl="2"/>
            <a:endParaRPr lang="en-US" altLang="en-US" sz="22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en-US" sz="22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lvl="2">
              <a:buFontTx/>
              <a:buNone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lvl="2">
              <a:buFontTx/>
              <a:buNone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This is  also known as the </a:t>
            </a:r>
            <a:r>
              <a:rPr lang="en-US" alt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likelihood of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l-GR" altLang="en-US" sz="1600" dirty="0"/>
          </a:p>
        </p:txBody>
      </p:sp>
      <p:graphicFrame>
        <p:nvGraphicFramePr>
          <p:cNvPr id="393222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051050" y="2760663"/>
          <a:ext cx="302418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" name="Equation" r:id="rId3" imgW="1612800" imgH="241200" progId="Equation.3">
                  <p:embed/>
                </p:oleObj>
              </mc:Choice>
              <mc:Fallback>
                <p:oleObj name="Equation" r:id="rId3" imgW="1612800" imgH="241200" progId="Equation.3">
                  <p:embed/>
                  <p:pic>
                    <p:nvPicPr>
                      <p:cNvPr id="393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760663"/>
                        <a:ext cx="302418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4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189163" y="3392488"/>
          <a:ext cx="24606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" name="Equation" r:id="rId5" imgW="1168200" imgH="253800" progId="Equation.3">
                  <p:embed/>
                </p:oleObj>
              </mc:Choice>
              <mc:Fallback>
                <p:oleObj name="Equation" r:id="rId5" imgW="1168200" imgH="253800" progId="Equation.3">
                  <p:embed/>
                  <p:pic>
                    <p:nvPicPr>
                      <p:cNvPr id="3932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3392488"/>
                        <a:ext cx="246062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6" name="Object 10"/>
          <p:cNvGraphicFramePr>
            <a:graphicFrameLocks noChangeAspect="1"/>
          </p:cNvGraphicFramePr>
          <p:nvPr/>
        </p:nvGraphicFramePr>
        <p:xfrm>
          <a:off x="3086100" y="4595813"/>
          <a:ext cx="22129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" name="Equation" r:id="rId7" imgW="825480" imgH="228600" progId="Equation.3">
                  <p:embed/>
                </p:oleObj>
              </mc:Choice>
              <mc:Fallback>
                <p:oleObj name="Equation" r:id="rId7" imgW="825480" imgH="228600" progId="Equation.3">
                  <p:embed/>
                  <p:pic>
                    <p:nvPicPr>
                      <p:cNvPr id="3932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4595813"/>
                        <a:ext cx="22129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421883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4A7B3-316D-4D5F-AA83-656A4C02D4CA}" type="slidenum">
              <a:rPr lang="en-GB" altLang="en-US"/>
              <a:pPr/>
              <a:t>8</a:t>
            </a:fld>
            <a:endParaRPr lang="en-GB" altLang="en-US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2627313" y="2182813"/>
          <a:ext cx="4176712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3" imgW="1930320" imgH="1447560" progId="Equation.3">
                  <p:embed/>
                </p:oleObj>
              </mc:Choice>
              <mc:Fallback>
                <p:oleObj name="Equation" r:id="rId3" imgW="1930320" imgH="1447560" progId="Equation.3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82813"/>
                        <a:ext cx="4176712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252413" y="1616075"/>
            <a:ext cx="35718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28600" indent="-228600" algn="l">
              <a:spcBef>
                <a:spcPct val="0"/>
              </a:spcBef>
              <a:tabLst>
                <a:tab pos="114300" algn="l"/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42900" algn="l">
              <a:spcBef>
                <a:spcPct val="0"/>
              </a:spcBef>
              <a:tabLst>
                <a:tab pos="114300" algn="l"/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tabLst>
                <a:tab pos="114300" algn="l"/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tabLst>
                <a:tab pos="114300" algn="l"/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tabLst>
                <a:tab pos="114300" algn="l"/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2286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Tahoma" panose="020B0604030504040204" pitchFamily="34" charset="0"/>
              </a:rPr>
              <a:t>  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The Bayes rule (</a:t>
            </a:r>
            <a:r>
              <a:rPr lang="el-GR" altLang="en-US" sz="22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=2)</a:t>
            </a:r>
            <a:endParaRPr lang="en-GB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2339975" y="3767138"/>
            <a:ext cx="1011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293993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45FAC-266B-4CF0-9B62-84FC08F5D34D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397316" name="Rectangle 4"/>
          <p:cNvSpPr>
            <a:spLocks noChangeArrowheads="1"/>
          </p:cNvSpPr>
          <p:nvPr/>
        </p:nvSpPr>
        <p:spPr bwMode="auto">
          <a:xfrm>
            <a:off x="395288" y="549275"/>
            <a:ext cx="77724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buChar char="Ø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buChar char="•"/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buChar char="–"/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Bayes classification rule (for two classes </a:t>
            </a:r>
            <a:r>
              <a:rPr lang="en-US" altLang="en-US" sz="2400" i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=2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Given 	classify it according to the rule</a:t>
            </a:r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457200" lvl="1" indent="0">
              <a:buNone/>
            </a:pP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Equivalently:  classify	   according to the rule </a:t>
            </a:r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lvl="1"/>
            <a:endParaRPr lang="en-US" altLang="en-US" sz="2200" dirty="0"/>
          </a:p>
          <a:p>
            <a:pPr marL="457200" lvl="1" indent="0">
              <a:buNone/>
            </a:pP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US" altLang="en-US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equiprobable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classes the test becomes</a:t>
            </a:r>
            <a:endParaRPr lang="en-GB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97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510399"/>
              </p:ext>
            </p:extLst>
          </p:nvPr>
        </p:nvGraphicFramePr>
        <p:xfrm>
          <a:off x="1752600" y="838200"/>
          <a:ext cx="3397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" name="Equation" r:id="rId3" imgW="126720" imgH="215640" progId="Equation.3">
                  <p:embed/>
                </p:oleObj>
              </mc:Choice>
              <mc:Fallback>
                <p:oleObj name="Equation" r:id="rId3" imgW="126720" imgH="215640" progId="Equation.3">
                  <p:embed/>
                  <p:pic>
                    <p:nvPicPr>
                      <p:cNvPr id="3973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838200"/>
                        <a:ext cx="3397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18" name="Object 6"/>
          <p:cNvGraphicFramePr>
            <a:graphicFrameLocks noChangeAspect="1"/>
          </p:cNvGraphicFramePr>
          <p:nvPr/>
        </p:nvGraphicFramePr>
        <p:xfrm>
          <a:off x="2227263" y="1654175"/>
          <a:ext cx="4576762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7" name="Equation" r:id="rId5" imgW="2057400" imgH="571320" progId="Equation.3">
                  <p:embed/>
                </p:oleObj>
              </mc:Choice>
              <mc:Fallback>
                <p:oleObj name="Equation" r:id="rId5" imgW="2057400" imgH="571320" progId="Equation.3">
                  <p:embed/>
                  <p:pic>
                    <p:nvPicPr>
                      <p:cNvPr id="3973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1654175"/>
                        <a:ext cx="4576762" cy="12700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26547"/>
              </p:ext>
            </p:extLst>
          </p:nvPr>
        </p:nvGraphicFramePr>
        <p:xfrm>
          <a:off x="1447800" y="3504767"/>
          <a:ext cx="55435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8" name="Equation" r:id="rId7" imgW="2286000" imgH="266400" progId="Equation.3">
                  <p:embed/>
                </p:oleObj>
              </mc:Choice>
              <mc:Fallback>
                <p:oleObj name="Equation" r:id="rId7" imgW="2286000" imgH="266400" progId="Equation.3">
                  <p:embed/>
                  <p:pic>
                    <p:nvPicPr>
                      <p:cNvPr id="3973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504767"/>
                        <a:ext cx="5543550" cy="6270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124929"/>
              </p:ext>
            </p:extLst>
          </p:nvPr>
        </p:nvGraphicFramePr>
        <p:xfrm>
          <a:off x="2569369" y="4889327"/>
          <a:ext cx="33004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" name="Equation" r:id="rId9" imgW="1257120" imgH="253800" progId="Equation.3">
                  <p:embed/>
                </p:oleObj>
              </mc:Choice>
              <mc:Fallback>
                <p:oleObj name="Equation" r:id="rId9" imgW="1257120" imgH="253800" progId="Equation.3">
                  <p:embed/>
                  <p:pic>
                    <p:nvPicPr>
                      <p:cNvPr id="3973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9369" y="4889327"/>
                        <a:ext cx="3300412" cy="574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881242"/>
              </p:ext>
            </p:extLst>
          </p:nvPr>
        </p:nvGraphicFramePr>
        <p:xfrm>
          <a:off x="3810000" y="2913062"/>
          <a:ext cx="3111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0" name="Equation" r:id="rId11" imgW="139680" imgH="228600" progId="Equation.3">
                  <p:embed/>
                </p:oleObj>
              </mc:Choice>
              <mc:Fallback>
                <p:oleObj name="Equation" r:id="rId11" imgW="139680" imgH="228600" progId="Equation.3">
                  <p:embed/>
                  <p:pic>
                    <p:nvPicPr>
                      <p:cNvPr id="3973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913062"/>
                        <a:ext cx="3111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55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10366</TotalTime>
  <Words>981</Words>
  <Application>Microsoft Office PowerPoint</Application>
  <PresentationFormat>On-screen Show (4:3)</PresentationFormat>
  <Paragraphs>413</Paragraphs>
  <Slides>46</Slides>
  <Notes>1</Notes>
  <HiddenSlides>15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Cambria</vt:lpstr>
      <vt:lpstr>Cambria Math</vt:lpstr>
      <vt:lpstr>Century Schoolbook</vt:lpstr>
      <vt:lpstr>Comic Sans MS</vt:lpstr>
      <vt:lpstr>Cooper Black</vt:lpstr>
      <vt:lpstr>Garamond</vt:lpstr>
      <vt:lpstr>Tahoma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Probability Density Function </vt:lpstr>
      <vt:lpstr>Multivariate Distribution</vt:lpstr>
      <vt:lpstr>CLASSIFIERS BASED ON BAYES DECISION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DISCRIMINANT FUNCTIONS  DECISION SURFACES</vt:lpstr>
      <vt:lpstr>PowerPoint Presentation</vt:lpstr>
      <vt:lpstr>BAYESIAN CLASSIFIER FOR NORMAL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Implementation on Baye’s Decision Rule </vt:lpstr>
      <vt:lpstr>Examples on Satellite images of Kolkata: Given Input Images</vt:lpstr>
      <vt:lpstr>PowerPoint Presentation</vt:lpstr>
      <vt:lpstr>PowerPoint Presentation</vt:lpstr>
      <vt:lpstr>PowerPoint Presentation</vt:lpstr>
      <vt:lpstr>Bayes Rule: P1 = 0.3 and P2 = 0.7</vt:lpstr>
      <vt:lpstr>Bayes Rule: P1 = 0.7 and P2 = 0.3</vt:lpstr>
      <vt:lpstr>Bayes Rule: P1 = 0.5 and P2 = 0.5</vt:lpstr>
      <vt:lpstr>How to Implement </vt:lpstr>
      <vt:lpstr>PowerPoint Presentation</vt:lpstr>
      <vt:lpstr>PowerPoint Presentation</vt:lpstr>
      <vt:lpstr>Implementation process of Density Function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Anup</dc:creator>
  <cp:lastModifiedBy>Dr Anup Nandy</cp:lastModifiedBy>
  <cp:revision>1185</cp:revision>
  <dcterms:created xsi:type="dcterms:W3CDTF">2014-09-01T06:51:18Z</dcterms:created>
  <dcterms:modified xsi:type="dcterms:W3CDTF">2024-05-27T14:53:06Z</dcterms:modified>
</cp:coreProperties>
</file>